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</p:sldMasterIdLst>
  <p:notesMasterIdLst>
    <p:notesMasterId r:id="rId31"/>
  </p:notesMasterIdLst>
  <p:handoutMasterIdLst>
    <p:handoutMasterId r:id="rId32"/>
  </p:handoutMasterIdLst>
  <p:sldIdLst>
    <p:sldId id="764" r:id="rId5"/>
    <p:sldId id="765" r:id="rId6"/>
    <p:sldId id="808" r:id="rId7"/>
    <p:sldId id="807" r:id="rId8"/>
    <p:sldId id="759" r:id="rId9"/>
    <p:sldId id="782" r:id="rId10"/>
    <p:sldId id="783" r:id="rId11"/>
    <p:sldId id="784" r:id="rId12"/>
    <p:sldId id="787" r:id="rId13"/>
    <p:sldId id="788" r:id="rId14"/>
    <p:sldId id="809" r:id="rId15"/>
    <p:sldId id="804" r:id="rId16"/>
    <p:sldId id="801" r:id="rId17"/>
    <p:sldId id="785" r:id="rId18"/>
    <p:sldId id="792" r:id="rId19"/>
    <p:sldId id="793" r:id="rId20"/>
    <p:sldId id="803" r:id="rId21"/>
    <p:sldId id="802" r:id="rId22"/>
    <p:sldId id="786" r:id="rId23"/>
    <p:sldId id="805" r:id="rId24"/>
    <p:sldId id="796" r:id="rId25"/>
    <p:sldId id="797" r:id="rId26"/>
    <p:sldId id="799" r:id="rId27"/>
    <p:sldId id="800" r:id="rId28"/>
    <p:sldId id="766" r:id="rId29"/>
    <p:sldId id="757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ocument" id="{21F115F5-64D5-2748-A14D-268310D706AC}">
          <p14:sldIdLst>
            <p14:sldId id="764"/>
            <p14:sldId id="765"/>
          </p14:sldIdLst>
        </p14:section>
        <p14:section name="contents" id="{1B00CCF6-2AC2-2947-99CD-09FF05807469}">
          <p14:sldIdLst>
            <p14:sldId id="808"/>
            <p14:sldId id="807"/>
            <p14:sldId id="759"/>
            <p14:sldId id="782"/>
            <p14:sldId id="783"/>
            <p14:sldId id="784"/>
            <p14:sldId id="787"/>
            <p14:sldId id="788"/>
            <p14:sldId id="809"/>
            <p14:sldId id="804"/>
            <p14:sldId id="801"/>
            <p14:sldId id="785"/>
            <p14:sldId id="792"/>
            <p14:sldId id="793"/>
            <p14:sldId id="803"/>
            <p14:sldId id="802"/>
            <p14:sldId id="786"/>
            <p14:sldId id="805"/>
            <p14:sldId id="796"/>
            <p14:sldId id="797"/>
            <p14:sldId id="799"/>
            <p14:sldId id="800"/>
          </p14:sldIdLst>
        </p14:section>
        <p14:section name="etc" id="{7EC581D1-5D3D-A842-8585-A25C137760F0}">
          <p14:sldIdLst>
            <p14:sldId id="766"/>
            <p14:sldId id="757"/>
          </p14:sldIdLst>
        </p14:section>
        <p14:section name="dummy" id="{FDF694FC-670C-1443-8038-3F4BEF5D61B5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9300"/>
    <a:srgbClr val="FF40FF"/>
    <a:srgbClr val="4723BB"/>
    <a:srgbClr val="0D0D0D"/>
    <a:srgbClr val="FFFFFF"/>
    <a:srgbClr val="86A0DB"/>
    <a:srgbClr val="DAE4EB"/>
    <a:srgbClr val="FDFFD2"/>
    <a:srgbClr val="FF8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59"/>
    <p:restoredTop sz="86435"/>
  </p:normalViewPr>
  <p:slideViewPr>
    <p:cSldViewPr snapToGrid="0" snapToObjects="1">
      <p:cViewPr>
        <p:scale>
          <a:sx n="219" d="100"/>
          <a:sy n="219" d="100"/>
        </p:scale>
        <p:origin x="688" y="264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</p:sldLst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71" d="100"/>
          <a:sy n="171" d="100"/>
        </p:scale>
        <p:origin x="481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12.xml"/><Relationship Id="rId7" Type="http://schemas.openxmlformats.org/officeDocument/2006/relationships/slide" Target="slides/slide25.xml"/><Relationship Id="rId2" Type="http://schemas.openxmlformats.org/officeDocument/2006/relationships/slide" Target="slides/slide8.xml"/><Relationship Id="rId1" Type="http://schemas.openxmlformats.org/officeDocument/2006/relationships/slide" Target="slides/slide5.xml"/><Relationship Id="rId6" Type="http://schemas.openxmlformats.org/officeDocument/2006/relationships/slide" Target="slides/slide21.xml"/><Relationship Id="rId5" Type="http://schemas.openxmlformats.org/officeDocument/2006/relationships/slide" Target="slides/slide19.xml"/><Relationship Id="rId4" Type="http://schemas.openxmlformats.org/officeDocument/2006/relationships/slide" Target="slides/slide1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 dirty="0">
              <a:latin typeface="Malgun Gothic" charset="-127"/>
              <a:ea typeface="Malgun Gothic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 dirty="0">
              <a:latin typeface="Malgun Gothic" charset="-127"/>
              <a:ea typeface="Malgun Gothic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2BF08E-228B-0C4E-A280-30B9D23018F4}" type="slidenum">
              <a:rPr kumimoji="1" lang="ko-KR" altLang="en-US" smtClean="0">
                <a:latin typeface="Malgun Gothic" charset="-127"/>
                <a:ea typeface="Malgun Gothic" charset="-127"/>
              </a:rPr>
              <a:t>‹#›</a:t>
            </a:fld>
            <a:endParaRPr kumimoji="1" lang="ko-KR" altLang="en-US" dirty="0">
              <a:latin typeface="Malgun Gothic" charset="-127"/>
              <a:ea typeface="Malgun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25803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algun Gothic" charset="-127"/>
                <a:ea typeface="Malgun Gothic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algun Gothic" charset="-127"/>
                <a:ea typeface="Malgun Gothic" charset="-127"/>
              </a:defRPr>
            </a:lvl1pPr>
          </a:lstStyle>
          <a:p>
            <a:fld id="{B5EEDAC0-8DF8-6646-BC57-4297EE3730E0}" type="datetimeFigureOut">
              <a:rPr kumimoji="1" lang="ko-KR" altLang="en-US" smtClean="0"/>
              <a:pPr/>
              <a:t>2018. 10. 30.</a:t>
            </a:fld>
            <a:endParaRPr kumimoji="1"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algun Gothic" charset="-127"/>
                <a:ea typeface="Malgun Gothic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algun Gothic" charset="-127"/>
                <a:ea typeface="Malgun Gothic" charset="-127"/>
              </a:defRPr>
            </a:lvl1pPr>
          </a:lstStyle>
          <a:p>
            <a:fld id="{B4B1FB97-C505-7F45-B21E-BCD91B104B94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2645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b="0" i="0" kern="1200">
        <a:solidFill>
          <a:schemeClr val="tx1"/>
        </a:solidFill>
        <a:latin typeface="Malgun Gothic" charset="-127"/>
        <a:ea typeface="Malgun Gothic" charset="-127"/>
        <a:cs typeface="+mn-cs"/>
      </a:defRPr>
    </a:lvl1pPr>
    <a:lvl2pPr marL="457200" algn="l" defTabSz="914400" rtl="0" eaLnBrk="1" latinLnBrk="1" hangingPunct="1">
      <a:defRPr sz="1200" b="0" i="0" kern="1200">
        <a:solidFill>
          <a:schemeClr val="tx1"/>
        </a:solidFill>
        <a:latin typeface="Malgun Gothic" charset="-127"/>
        <a:ea typeface="Malgun Gothic" charset="-127"/>
        <a:cs typeface="+mn-cs"/>
      </a:defRPr>
    </a:lvl2pPr>
    <a:lvl3pPr marL="914400" algn="l" defTabSz="914400" rtl="0" eaLnBrk="1" latinLnBrk="1" hangingPunct="1">
      <a:defRPr sz="1200" b="0" i="0" kern="1200">
        <a:solidFill>
          <a:schemeClr val="tx1"/>
        </a:solidFill>
        <a:latin typeface="Malgun Gothic" charset="-127"/>
        <a:ea typeface="Malgun Gothic" charset="-127"/>
        <a:cs typeface="+mn-cs"/>
      </a:defRPr>
    </a:lvl3pPr>
    <a:lvl4pPr marL="1371600" algn="l" defTabSz="914400" rtl="0" eaLnBrk="1" latinLnBrk="1" hangingPunct="1">
      <a:defRPr sz="1200" b="0" i="0" kern="1200">
        <a:solidFill>
          <a:schemeClr val="tx1"/>
        </a:solidFill>
        <a:latin typeface="Malgun Gothic" charset="-127"/>
        <a:ea typeface="Malgun Gothic" charset="-127"/>
        <a:cs typeface="+mn-cs"/>
      </a:defRPr>
    </a:lvl4pPr>
    <a:lvl5pPr marL="1828800" algn="l" defTabSz="914400" rtl="0" eaLnBrk="1" latinLnBrk="1" hangingPunct="1">
      <a:defRPr sz="1200" b="0" i="0" kern="1200">
        <a:solidFill>
          <a:schemeClr val="tx1"/>
        </a:solidFill>
        <a:latin typeface="Malgun Gothic" charset="-127"/>
        <a:ea typeface="Malgun Gothic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197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1FB97-C505-7F45-B21E-BCD91B104B94}" type="slidenum">
              <a:rPr kumimoji="1" lang="ko-KR" altLang="en-US" smtClean="0"/>
              <a:pPr/>
              <a:t>20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3154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9650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21345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4591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1FB97-C505-7F45-B21E-BCD91B104B94}" type="slidenum">
              <a:rPr kumimoji="1" lang="ko-KR" altLang="en-US" smtClean="0"/>
              <a:pPr/>
              <a:t>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1125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1FB97-C505-7F45-B21E-BCD91B104B94}" type="slidenum">
              <a:rPr kumimoji="1" lang="ko-KR" altLang="en-US" smtClean="0"/>
              <a:pPr/>
              <a:t>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3258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1010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2815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7467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826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4228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2134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3.tif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0_표지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6"/>
          <p:cNvSpPr>
            <a:spLocks noChangeArrowheads="1"/>
          </p:cNvSpPr>
          <p:nvPr userDrawn="1"/>
        </p:nvSpPr>
        <p:spPr bwMode="auto">
          <a:xfrm>
            <a:off x="8544272" y="6522907"/>
            <a:ext cx="3355243" cy="21287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000" tIns="44450" rIns="45720" bIns="44450">
            <a:spAutoFit/>
          </a:bodyPr>
          <a:lstStyle/>
          <a:p>
            <a:pPr algn="r" fontAlgn="auto">
              <a:spcBef>
                <a:spcPts val="0"/>
              </a:spcBef>
              <a:spcAft>
                <a:spcPct val="15000"/>
              </a:spcAft>
              <a:defRPr/>
            </a:pPr>
            <a:r>
              <a:rPr kumimoji="0" lang="en-US" altLang="ko-KR" sz="800" kern="0" dirty="0">
                <a:solidFill>
                  <a:schemeClr val="tx1">
                    <a:alpha val="7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© 2018 SK Telecom &amp; </a:t>
            </a:r>
            <a:r>
              <a:rPr lang="en-US" altLang="ko-KR" sz="800" kern="0" dirty="0" err="1">
                <a:solidFill>
                  <a:schemeClr val="tx1">
                    <a:alpha val="7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magenta.works</a:t>
            </a:r>
            <a:r>
              <a:rPr kumimoji="0" lang="en-US" altLang="ko-KR" sz="800" kern="0" dirty="0">
                <a:solidFill>
                  <a:schemeClr val="tx1">
                    <a:alpha val="7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 Inc. ALL RIGHTS RESERVED</a:t>
            </a:r>
          </a:p>
        </p:txBody>
      </p:sp>
      <p:sp>
        <p:nvSpPr>
          <p:cNvPr id="5" name="제목 1"/>
          <p:cNvSpPr txBox="1">
            <a:spLocks/>
          </p:cNvSpPr>
          <p:nvPr userDrawn="1"/>
        </p:nvSpPr>
        <p:spPr>
          <a:xfrm>
            <a:off x="908166" y="2113454"/>
            <a:ext cx="6898143" cy="39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kumimoji="1" lang="en-US" altLang="ko-KR" sz="3000" dirty="0" err="1">
                <a:solidFill>
                  <a:prstClr val="white"/>
                </a:solidFill>
                <a:latin typeface="Moebius Korea" charset="-127"/>
                <a:ea typeface="Moebius Korea" charset="-127"/>
                <a:cs typeface="Moebius Korea" charset="-127"/>
              </a:rPr>
              <a:t>metatron</a:t>
            </a:r>
            <a:r>
              <a:rPr kumimoji="1" lang="en-US" altLang="ko-KR" sz="3000" dirty="0">
                <a:solidFill>
                  <a:prstClr val="white"/>
                </a:solidFill>
                <a:latin typeface="Moebius Korea" charset="-127"/>
                <a:ea typeface="Moebius Korea" charset="-127"/>
                <a:cs typeface="Moebius Korea" charset="-127"/>
              </a:rPr>
              <a:t> Discovery</a:t>
            </a:r>
          </a:p>
        </p:txBody>
      </p:sp>
      <p:sp>
        <p:nvSpPr>
          <p:cNvPr id="7" name="제목 1"/>
          <p:cNvSpPr txBox="1">
            <a:spLocks/>
          </p:cNvSpPr>
          <p:nvPr userDrawn="1"/>
        </p:nvSpPr>
        <p:spPr>
          <a:xfrm>
            <a:off x="4560938" y="2113455"/>
            <a:ext cx="4295204" cy="39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kumimoji="1" lang="en-US" altLang="ko-KR" sz="3000" dirty="0">
                <a:solidFill>
                  <a:srgbClr val="B4A7FF"/>
                </a:solidFill>
                <a:latin typeface="Moebius Korea" charset="-127"/>
                <a:ea typeface="Moebius Korea" charset="-127"/>
                <a:cs typeface="Moebius Korea" charset="-127"/>
              </a:rPr>
              <a:t>Wireframe</a:t>
            </a:r>
            <a:endParaRPr kumimoji="1" lang="ko-KR" altLang="en-US" sz="3000" b="1" dirty="0">
              <a:solidFill>
                <a:srgbClr val="B4A7FF"/>
              </a:solidFill>
              <a:latin typeface="Moebius Korea" charset="-127"/>
              <a:ea typeface="Moebius Korea" charset="-127"/>
              <a:cs typeface="Moebius Korea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08166" y="2674631"/>
            <a:ext cx="10445634" cy="767212"/>
          </a:xfrm>
        </p:spPr>
        <p:txBody>
          <a:bodyPr>
            <a:noAutofit/>
          </a:bodyPr>
          <a:lstStyle>
            <a:lvl1pPr>
              <a:defRPr sz="4500" b="0" i="0">
                <a:latin typeface="Moebius Korea" charset="-127"/>
                <a:ea typeface="Moebius Korea" charset="-127"/>
                <a:cs typeface="Moebius Korea" charset="-127"/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>
          <a:xfrm>
            <a:off x="916613" y="3802134"/>
            <a:ext cx="7638723" cy="24674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16" name="텍스트 개체 틀 14"/>
          <p:cNvSpPr>
            <a:spLocks noGrp="1"/>
          </p:cNvSpPr>
          <p:nvPr>
            <p:ph type="body" sz="quarter" idx="11"/>
          </p:nvPr>
        </p:nvSpPr>
        <p:spPr>
          <a:xfrm>
            <a:off x="916613" y="4048881"/>
            <a:ext cx="7638723" cy="1784360"/>
          </a:xfrm>
        </p:spPr>
        <p:txBody>
          <a:bodyPr>
            <a:normAutofit/>
          </a:bodyPr>
          <a:lstStyle>
            <a:lvl1pPr marL="228600" indent="-228600">
              <a:buFont typeface="+mj-lt"/>
              <a:buAutoNum type="arabicPeriod"/>
              <a:defRPr sz="1100" b="1" i="0">
                <a:solidFill>
                  <a:srgbClr val="FFFFFF"/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011740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00LG_진입전_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 userDrawn="1"/>
        </p:nvSpPr>
        <p:spPr>
          <a:xfrm>
            <a:off x="158110" y="649416"/>
            <a:ext cx="9826321" cy="30130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grpSp>
        <p:nvGrpSpPr>
          <p:cNvPr id="48" name="그룹 47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9" name="직사각형 48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50" name="직사각형 49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52" name="직사각형 51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</p:grpSp>
      <p:sp>
        <p:nvSpPr>
          <p:cNvPr id="23" name="직사각형 22"/>
          <p:cNvSpPr/>
          <p:nvPr userDrawn="1"/>
        </p:nvSpPr>
        <p:spPr>
          <a:xfrm>
            <a:off x="158110" y="947302"/>
            <a:ext cx="9826321" cy="2998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</a:endParaRPr>
          </a:p>
        </p:txBody>
      </p:sp>
      <p:sp>
        <p:nvSpPr>
          <p:cNvPr id="22" name="제목 2"/>
          <p:cNvSpPr txBox="1">
            <a:spLocks/>
          </p:cNvSpPr>
          <p:nvPr userDrawn="1"/>
        </p:nvSpPr>
        <p:spPr bwMode="auto">
          <a:xfrm>
            <a:off x="4874302" y="712124"/>
            <a:ext cx="1031336" cy="17179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lIns="0" tIns="0" rIns="10800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ct val="115000"/>
              </a:lnSpc>
              <a:buClr>
                <a:srgbClr val="336699"/>
              </a:buClr>
            </a:pPr>
            <a:r>
              <a:rPr lang="en-US" altLang="ko-KR" sz="600" b="0" i="0" dirty="0" err="1">
                <a:solidFill>
                  <a:schemeClr val="bg1">
                    <a:lumMod val="85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metatron</a:t>
            </a:r>
            <a:r>
              <a:rPr lang="en-US" altLang="ko-KR" sz="600" b="0" i="0" dirty="0">
                <a:solidFill>
                  <a:schemeClr val="bg1">
                    <a:lumMod val="85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 Discovery</a:t>
            </a:r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45" y="732452"/>
            <a:ext cx="142600" cy="1426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568" y="700909"/>
            <a:ext cx="199486" cy="199486"/>
          </a:xfrm>
          <a:prstGeom prst="ellipse">
            <a:avLst/>
          </a:prstGeom>
        </p:spPr>
      </p:pic>
      <p:sp>
        <p:nvSpPr>
          <p:cNvPr id="29" name="직사각형 28"/>
          <p:cNvSpPr/>
          <p:nvPr userDrawn="1"/>
        </p:nvSpPr>
        <p:spPr>
          <a:xfrm>
            <a:off x="158111" y="947302"/>
            <a:ext cx="9826196" cy="579406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158111" y="651627"/>
            <a:ext cx="9826323" cy="6090489"/>
          </a:xfrm>
          <a:prstGeom prst="rect">
            <a:avLst/>
          </a:prstGeom>
          <a:solidFill>
            <a:schemeClr val="tx1">
              <a:alpha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3000" b="0" i="0" dirty="0">
              <a:solidFill>
                <a:schemeClr val="bg1"/>
              </a:solidFill>
              <a:latin typeface="Malgun Gothic" charset="-127"/>
              <a:ea typeface="Malgun Gothic" charset="-127"/>
            </a:endParaRPr>
          </a:p>
        </p:txBody>
      </p:sp>
      <p:sp>
        <p:nvSpPr>
          <p:cNvPr id="30" name="제목 2"/>
          <p:cNvSpPr txBox="1">
            <a:spLocks/>
          </p:cNvSpPr>
          <p:nvPr userDrawn="1"/>
        </p:nvSpPr>
        <p:spPr bwMode="auto">
          <a:xfrm>
            <a:off x="1993600" y="649416"/>
            <a:ext cx="6181136" cy="609195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xtLst/>
        </p:spPr>
        <p:txBody>
          <a:bodyPr lIns="108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latinLnBrk="1">
              <a:lnSpc>
                <a:spcPct val="250000"/>
              </a:lnSpc>
              <a:buClr>
                <a:srgbClr val="336699"/>
              </a:buClr>
            </a:pPr>
            <a:endParaRPr lang="en-US" altLang="ko-KR" sz="1200" b="0" i="0" dirty="0">
              <a:solidFill>
                <a:schemeClr val="bg1">
                  <a:lumMod val="50000"/>
                </a:schemeClr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62" name="직선 연결선[R] 61"/>
          <p:cNvCxnSpPr/>
          <p:nvPr userDrawn="1"/>
        </p:nvCxnSpPr>
        <p:spPr>
          <a:xfrm>
            <a:off x="1993449" y="1256453"/>
            <a:ext cx="618128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4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0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106025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00LG_진입전_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 userDrawn="1"/>
        </p:nvSpPr>
        <p:spPr>
          <a:xfrm>
            <a:off x="158110" y="1233425"/>
            <a:ext cx="9826321" cy="550794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Nanum Gothic Regular" charset="-127"/>
              <a:ea typeface="Nanum Gothic Regular" charset="-127"/>
            </a:endParaRPr>
          </a:p>
        </p:txBody>
      </p:sp>
      <p:sp>
        <p:nvSpPr>
          <p:cNvPr id="35" name="제목 2"/>
          <p:cNvSpPr txBox="1">
            <a:spLocks/>
          </p:cNvSpPr>
          <p:nvPr userDrawn="1"/>
        </p:nvSpPr>
        <p:spPr bwMode="auto">
          <a:xfrm>
            <a:off x="158112" y="947302"/>
            <a:ext cx="9826194" cy="28840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  <a:extLst/>
        </p:spPr>
        <p:txBody>
          <a:bodyPr wrap="none" lIns="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25419" b="-1"/>
          <a:stretch/>
        </p:blipFill>
        <p:spPr>
          <a:xfrm>
            <a:off x="235687" y="1002975"/>
            <a:ext cx="118958" cy="159504"/>
          </a:xfrm>
          <a:prstGeom prst="rect">
            <a:avLst/>
          </a:prstGeom>
        </p:spPr>
      </p:pic>
      <p:sp>
        <p:nvSpPr>
          <p:cNvPr id="58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61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3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64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5" name="직사각형 64"/>
          <p:cNvSpPr/>
          <p:nvPr userDrawn="1"/>
        </p:nvSpPr>
        <p:spPr>
          <a:xfrm>
            <a:off x="158110" y="649416"/>
            <a:ext cx="9826321" cy="2978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66" name="제목 2"/>
          <p:cNvSpPr txBox="1">
            <a:spLocks/>
          </p:cNvSpPr>
          <p:nvPr userDrawn="1"/>
        </p:nvSpPr>
        <p:spPr bwMode="auto">
          <a:xfrm>
            <a:off x="4469601" y="712124"/>
            <a:ext cx="1203338" cy="19649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lIns="0" tIns="0" rIns="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ct val="115000"/>
              </a:lnSpc>
              <a:buClr>
                <a:srgbClr val="336699"/>
              </a:buClr>
            </a:pPr>
            <a:r>
              <a:rPr lang="en-US" altLang="ko-KR" sz="600" b="0" i="0" dirty="0" err="1">
                <a:solidFill>
                  <a:schemeClr val="bg1">
                    <a:lumMod val="85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metatron</a:t>
            </a:r>
            <a:r>
              <a:rPr lang="en-US" altLang="ko-KR" sz="600" b="0" i="0" dirty="0">
                <a:solidFill>
                  <a:schemeClr val="bg1">
                    <a:lumMod val="85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 Discovery</a:t>
            </a:r>
          </a:p>
        </p:txBody>
      </p:sp>
      <p:pic>
        <p:nvPicPr>
          <p:cNvPr id="67" name="그림 6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45" y="732452"/>
            <a:ext cx="142600" cy="142600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568" y="700909"/>
            <a:ext cx="199486" cy="199486"/>
          </a:xfrm>
          <a:prstGeom prst="ellipse">
            <a:avLst/>
          </a:prstGeom>
        </p:spPr>
      </p:pic>
      <p:grpSp>
        <p:nvGrpSpPr>
          <p:cNvPr id="69" name="그룹 68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0" name="직사각형 69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71" name="직사각형 70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72" name="직사각형 71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</p:grpSp>
      <p:sp>
        <p:nvSpPr>
          <p:cNvPr id="73" name="모서리가 둥근 직사각형 72"/>
          <p:cNvSpPr/>
          <p:nvPr userDrawn="1"/>
        </p:nvSpPr>
        <p:spPr>
          <a:xfrm rot="5400000" flipV="1">
            <a:off x="9590967" y="992194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34364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00LG_진입전_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 userDrawn="1"/>
        </p:nvSpPr>
        <p:spPr>
          <a:xfrm>
            <a:off x="158110" y="649416"/>
            <a:ext cx="9826321" cy="30130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grpSp>
        <p:nvGrpSpPr>
          <p:cNvPr id="48" name="그룹 47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9" name="직사각형 48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50" name="직사각형 49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52" name="직사각형 51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</p:grpSp>
      <p:sp>
        <p:nvSpPr>
          <p:cNvPr id="23" name="직사각형 22"/>
          <p:cNvSpPr/>
          <p:nvPr userDrawn="1"/>
        </p:nvSpPr>
        <p:spPr>
          <a:xfrm>
            <a:off x="158110" y="947302"/>
            <a:ext cx="9826321" cy="2998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45" y="732452"/>
            <a:ext cx="142600" cy="1426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568" y="700909"/>
            <a:ext cx="199486" cy="199486"/>
          </a:xfrm>
          <a:prstGeom prst="ellipse">
            <a:avLst/>
          </a:prstGeom>
        </p:spPr>
      </p:pic>
      <p:sp>
        <p:nvSpPr>
          <p:cNvPr id="29" name="직사각형 28"/>
          <p:cNvSpPr/>
          <p:nvPr userDrawn="1"/>
        </p:nvSpPr>
        <p:spPr>
          <a:xfrm>
            <a:off x="158111" y="947302"/>
            <a:ext cx="9826196" cy="579406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158111" y="651627"/>
            <a:ext cx="9826323" cy="6090489"/>
          </a:xfrm>
          <a:prstGeom prst="rect">
            <a:avLst/>
          </a:prstGeom>
          <a:solidFill>
            <a:schemeClr val="tx1">
              <a:alpha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3000" b="0" i="0" dirty="0">
              <a:solidFill>
                <a:schemeClr val="bg1"/>
              </a:solidFill>
              <a:latin typeface="Malgun Gothic" charset="-127"/>
              <a:ea typeface="Malgun Gothic" charset="-127"/>
            </a:endParaRPr>
          </a:p>
        </p:txBody>
      </p:sp>
      <p:cxnSp>
        <p:nvCxnSpPr>
          <p:cNvPr id="31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4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0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1" name="제목 2"/>
          <p:cNvSpPr txBox="1">
            <a:spLocks/>
          </p:cNvSpPr>
          <p:nvPr userDrawn="1"/>
        </p:nvSpPr>
        <p:spPr bwMode="auto">
          <a:xfrm>
            <a:off x="207523" y="700161"/>
            <a:ext cx="9714689" cy="597301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xtLst/>
        </p:spPr>
        <p:txBody>
          <a:bodyPr lIns="108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latinLnBrk="1">
              <a:lnSpc>
                <a:spcPct val="250000"/>
              </a:lnSpc>
              <a:buClr>
                <a:srgbClr val="336699"/>
              </a:buClr>
            </a:pP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27" name="십자형[C] 26"/>
          <p:cNvSpPr/>
          <p:nvPr userDrawn="1"/>
        </p:nvSpPr>
        <p:spPr>
          <a:xfrm rot="2700000">
            <a:off x="9656005" y="771918"/>
            <a:ext cx="214379" cy="214379"/>
          </a:xfrm>
          <a:prstGeom prst="plus">
            <a:avLst>
              <a:gd name="adj" fmla="val 43868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0" i="0" dirty="0">
              <a:latin typeface="Malgun Gothic" charset="-127"/>
              <a:ea typeface="Malgun Gothic" charset="-127"/>
              <a:cs typeface="Malgun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7064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00LG_진입전_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 userDrawn="1"/>
        </p:nvSpPr>
        <p:spPr>
          <a:xfrm>
            <a:off x="158110" y="649416"/>
            <a:ext cx="9826321" cy="30130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grpSp>
        <p:nvGrpSpPr>
          <p:cNvPr id="48" name="그룹 47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9" name="직사각형 48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50" name="직사각형 49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52" name="직사각형 51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</p:grpSp>
      <p:sp>
        <p:nvSpPr>
          <p:cNvPr id="23" name="직사각형 22"/>
          <p:cNvSpPr/>
          <p:nvPr userDrawn="1"/>
        </p:nvSpPr>
        <p:spPr>
          <a:xfrm>
            <a:off x="158110" y="947302"/>
            <a:ext cx="9826321" cy="2998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45" y="732452"/>
            <a:ext cx="142600" cy="1426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568" y="700909"/>
            <a:ext cx="199486" cy="199486"/>
          </a:xfrm>
          <a:prstGeom prst="ellipse">
            <a:avLst/>
          </a:prstGeom>
        </p:spPr>
      </p:pic>
      <p:sp>
        <p:nvSpPr>
          <p:cNvPr id="29" name="직사각형 28"/>
          <p:cNvSpPr/>
          <p:nvPr userDrawn="1"/>
        </p:nvSpPr>
        <p:spPr>
          <a:xfrm>
            <a:off x="158111" y="947302"/>
            <a:ext cx="9826196" cy="579406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158111" y="651627"/>
            <a:ext cx="9826323" cy="6090489"/>
          </a:xfrm>
          <a:prstGeom prst="rect">
            <a:avLst/>
          </a:prstGeom>
          <a:solidFill>
            <a:schemeClr val="tx1">
              <a:alpha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3000" b="0" i="0" dirty="0">
              <a:solidFill>
                <a:schemeClr val="bg1"/>
              </a:solidFill>
              <a:latin typeface="Malgun Gothic" charset="-127"/>
              <a:ea typeface="Malgun Gothic" charset="-127"/>
            </a:endParaRPr>
          </a:p>
        </p:txBody>
      </p:sp>
      <p:cxnSp>
        <p:nvCxnSpPr>
          <p:cNvPr id="31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4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0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9" name="제목 2"/>
          <p:cNvSpPr txBox="1">
            <a:spLocks/>
          </p:cNvSpPr>
          <p:nvPr userDrawn="1"/>
        </p:nvSpPr>
        <p:spPr bwMode="auto">
          <a:xfrm>
            <a:off x="1993600" y="2045469"/>
            <a:ext cx="6181136" cy="359749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xtLst/>
        </p:spPr>
        <p:txBody>
          <a:bodyPr lIns="108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latinLnBrk="1">
              <a:lnSpc>
                <a:spcPct val="250000"/>
              </a:lnSpc>
              <a:buClr>
                <a:srgbClr val="336699"/>
              </a:buClr>
            </a:pP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2" name="십자형[C] 21"/>
          <p:cNvSpPr/>
          <p:nvPr userDrawn="1"/>
        </p:nvSpPr>
        <p:spPr>
          <a:xfrm rot="2700000">
            <a:off x="7981964" y="2111041"/>
            <a:ext cx="123674" cy="123674"/>
          </a:xfrm>
          <a:prstGeom prst="plus">
            <a:avLst>
              <a:gd name="adj" fmla="val 43868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0" i="0" dirty="0">
              <a:latin typeface="Nanum Gothic Regular" charset="-127"/>
              <a:ea typeface="Nanum Gothic Regular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96824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00LG_진입전_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 userDrawn="1"/>
        </p:nvSpPr>
        <p:spPr>
          <a:xfrm>
            <a:off x="158110" y="1233425"/>
            <a:ext cx="9826321" cy="550794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Nanum Gothic Regular" charset="-127"/>
              <a:ea typeface="Nanum Gothic Regular" charset="-127"/>
            </a:endParaRPr>
          </a:p>
        </p:txBody>
      </p:sp>
      <p:sp>
        <p:nvSpPr>
          <p:cNvPr id="35" name="제목 2"/>
          <p:cNvSpPr txBox="1">
            <a:spLocks/>
          </p:cNvSpPr>
          <p:nvPr userDrawn="1"/>
        </p:nvSpPr>
        <p:spPr bwMode="auto">
          <a:xfrm>
            <a:off x="158112" y="947302"/>
            <a:ext cx="9826194" cy="28840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  <a:extLst/>
        </p:spPr>
        <p:txBody>
          <a:bodyPr wrap="none" lIns="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25419" b="-1"/>
          <a:stretch/>
        </p:blipFill>
        <p:spPr>
          <a:xfrm>
            <a:off x="235687" y="1002975"/>
            <a:ext cx="118958" cy="159504"/>
          </a:xfrm>
          <a:prstGeom prst="rect">
            <a:avLst/>
          </a:prstGeom>
        </p:spPr>
      </p:pic>
      <p:sp>
        <p:nvSpPr>
          <p:cNvPr id="58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61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3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64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5" name="직사각형 64"/>
          <p:cNvSpPr/>
          <p:nvPr userDrawn="1"/>
        </p:nvSpPr>
        <p:spPr>
          <a:xfrm>
            <a:off x="158110" y="649416"/>
            <a:ext cx="9826321" cy="2978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66" name="제목 2"/>
          <p:cNvSpPr txBox="1">
            <a:spLocks/>
          </p:cNvSpPr>
          <p:nvPr userDrawn="1"/>
        </p:nvSpPr>
        <p:spPr bwMode="auto">
          <a:xfrm>
            <a:off x="4469601" y="712124"/>
            <a:ext cx="1203338" cy="19649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lIns="0" tIns="0" rIns="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ct val="115000"/>
              </a:lnSpc>
              <a:buClr>
                <a:srgbClr val="336699"/>
              </a:buClr>
            </a:pPr>
            <a:r>
              <a:rPr lang="en-US" altLang="ko-KR" sz="600" b="0" i="0" dirty="0" err="1">
                <a:solidFill>
                  <a:schemeClr val="bg1">
                    <a:lumMod val="85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metatron</a:t>
            </a:r>
            <a:r>
              <a:rPr lang="en-US" altLang="ko-KR" sz="600" b="0" i="0" dirty="0">
                <a:solidFill>
                  <a:schemeClr val="bg1">
                    <a:lumMod val="85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 Discovery</a:t>
            </a:r>
          </a:p>
        </p:txBody>
      </p:sp>
      <p:pic>
        <p:nvPicPr>
          <p:cNvPr id="67" name="그림 6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45" y="732452"/>
            <a:ext cx="142600" cy="142600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568" y="700909"/>
            <a:ext cx="199486" cy="199486"/>
          </a:xfrm>
          <a:prstGeom prst="ellipse">
            <a:avLst/>
          </a:prstGeom>
        </p:spPr>
      </p:pic>
      <p:grpSp>
        <p:nvGrpSpPr>
          <p:cNvPr id="69" name="그룹 68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0" name="직사각형 69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71" name="직사각형 70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72" name="직사각형 71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</p:grpSp>
      <p:sp>
        <p:nvSpPr>
          <p:cNvPr id="73" name="모서리가 둥근 직사각형 72"/>
          <p:cNvSpPr/>
          <p:nvPr userDrawn="1"/>
        </p:nvSpPr>
        <p:spPr>
          <a:xfrm rot="5400000" flipV="1">
            <a:off x="9590967" y="992194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27823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00LG_진입후_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1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294468" y="651624"/>
            <a:ext cx="5703996" cy="605625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1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6174060" y="651624"/>
            <a:ext cx="5703996" cy="605625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1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156342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0_중간표지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979463" cy="135495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2780" y="778354"/>
            <a:ext cx="10515600" cy="333518"/>
          </a:xfrm>
        </p:spPr>
        <p:txBody>
          <a:bodyPr>
            <a:normAutofit/>
          </a:bodyPr>
          <a:lstStyle>
            <a:lvl1pPr>
              <a:defRPr sz="2000">
                <a:solidFill>
                  <a:srgbClr val="002060"/>
                </a:solidFill>
                <a:latin typeface="Moebius Korea" charset="-127"/>
                <a:ea typeface="Moebius Korea" charset="-127"/>
                <a:cs typeface="Moebius Korea" charset="-127"/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54680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중간표지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979463" cy="13549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4200529" y="4285281"/>
            <a:ext cx="7991471" cy="2572719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1387180" y="3260297"/>
            <a:ext cx="8778796" cy="333518"/>
          </a:xfrm>
        </p:spPr>
        <p:txBody>
          <a:bodyPr>
            <a:normAutofit/>
          </a:bodyPr>
          <a:lstStyle>
            <a:lvl1pPr>
              <a:defRPr sz="2000">
                <a:solidFill>
                  <a:srgbClr val="002060"/>
                </a:solidFill>
                <a:latin typeface="Moebius Korea" charset="-127"/>
                <a:ea typeface="Moebius Korea" charset="-127"/>
                <a:cs typeface="Moebius Korea" charset="-127"/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/>
          </p:nvPr>
        </p:nvSpPr>
        <p:spPr>
          <a:xfrm>
            <a:off x="1605777" y="3759355"/>
            <a:ext cx="8560200" cy="2030413"/>
          </a:xfrm>
        </p:spPr>
        <p:txBody>
          <a:bodyPr>
            <a:normAutofit/>
          </a:bodyPr>
          <a:lstStyle>
            <a:lvl1pPr marL="133350" indent="-133350">
              <a:buFont typeface="+mj-lt"/>
              <a:buAutoNum type="arabicPeriod"/>
              <a:tabLst/>
              <a:defRPr sz="1000">
                <a:solidFill>
                  <a:srgbClr val="86A0DB"/>
                </a:solidFill>
              </a:defRPr>
            </a:lvl1pPr>
            <a:lvl2pPr marL="268288" indent="-134938">
              <a:buFont typeface="+mj-lt"/>
              <a:buAutoNum type="arabicPeriod"/>
              <a:tabLst/>
              <a:defRPr sz="1000">
                <a:solidFill>
                  <a:srgbClr val="86A0DB"/>
                </a:solidFill>
              </a:defRPr>
            </a:lvl2pPr>
            <a:lvl3pPr marL="401638" indent="-128588">
              <a:buFont typeface="+mj-lt"/>
              <a:buAutoNum type="arabicPeriod"/>
              <a:tabLst/>
              <a:defRPr sz="1000">
                <a:solidFill>
                  <a:srgbClr val="86A0DB"/>
                </a:solidFill>
              </a:defRPr>
            </a:lvl3pPr>
            <a:lvl4pPr marL="360363" indent="-87313">
              <a:buFont typeface="+mj-lt"/>
              <a:buAutoNum type="arabicPeriod"/>
              <a:tabLst/>
              <a:defRPr sz="1000">
                <a:solidFill>
                  <a:srgbClr val="86A0DB"/>
                </a:solidFill>
              </a:defRPr>
            </a:lvl4pPr>
            <a:lvl5pPr marL="446088" indent="-85725">
              <a:buFont typeface="+mj-lt"/>
              <a:buAutoNum type="arabicPeriod"/>
              <a:tabLst/>
              <a:defRPr sz="1000">
                <a:solidFill>
                  <a:srgbClr val="86A0DB"/>
                </a:solidFill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473087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00LG_진입전_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 userDrawn="1"/>
        </p:nvSpPr>
        <p:spPr>
          <a:xfrm>
            <a:off x="158111" y="947302"/>
            <a:ext cx="9826196" cy="579406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Nanum Gothic Regular" charset="-127"/>
              <a:ea typeface="Nanum Gothic Regular" charset="-127"/>
            </a:endParaRPr>
          </a:p>
        </p:txBody>
      </p:sp>
      <p:sp>
        <p:nvSpPr>
          <p:cNvPr id="35" name="직사각형 34"/>
          <p:cNvSpPr/>
          <p:nvPr userDrawn="1"/>
        </p:nvSpPr>
        <p:spPr>
          <a:xfrm>
            <a:off x="158110" y="947301"/>
            <a:ext cx="9826321" cy="62236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36" name="모서리가 둥근 직사각형 35"/>
          <p:cNvSpPr/>
          <p:nvPr userDrawn="1"/>
        </p:nvSpPr>
        <p:spPr>
          <a:xfrm>
            <a:off x="488082" y="1321078"/>
            <a:ext cx="1130846" cy="22511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37" name="모서리가 둥근 직사각형 402"/>
          <p:cNvSpPr/>
          <p:nvPr userDrawn="1"/>
        </p:nvSpPr>
        <p:spPr>
          <a:xfrm>
            <a:off x="443954" y="1064440"/>
            <a:ext cx="1183055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l"/>
            <a:r>
              <a:rPr lang="en-US" altLang="ko-KR" sz="10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Users</a:t>
            </a:r>
            <a:endParaRPr lang="ko-KR" altLang="en-US" sz="10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50" name="모서리가 둥근 직사각형 402"/>
          <p:cNvSpPr/>
          <p:nvPr userDrawn="1"/>
        </p:nvSpPr>
        <p:spPr>
          <a:xfrm>
            <a:off x="646103" y="1327466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Membership approval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30" name="모서리가 둥근 직사각형 402"/>
          <p:cNvSpPr/>
          <p:nvPr userDrawn="1"/>
        </p:nvSpPr>
        <p:spPr>
          <a:xfrm>
            <a:off x="1900504" y="1336068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Members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27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28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2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9" name="직사각형 38"/>
          <p:cNvSpPr/>
          <p:nvPr userDrawn="1"/>
        </p:nvSpPr>
        <p:spPr>
          <a:xfrm>
            <a:off x="158110" y="649416"/>
            <a:ext cx="9826321" cy="2978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40" name="제목 2"/>
          <p:cNvSpPr txBox="1">
            <a:spLocks/>
          </p:cNvSpPr>
          <p:nvPr userDrawn="1"/>
        </p:nvSpPr>
        <p:spPr bwMode="auto">
          <a:xfrm>
            <a:off x="4469601" y="712124"/>
            <a:ext cx="1203338" cy="19649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lIns="0" tIns="0" rIns="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ct val="115000"/>
              </a:lnSpc>
              <a:buClr>
                <a:srgbClr val="336699"/>
              </a:buClr>
            </a:pPr>
            <a:r>
              <a:rPr lang="en-US" altLang="ko-KR" sz="600" b="0" i="0" dirty="0" err="1">
                <a:solidFill>
                  <a:schemeClr val="bg1">
                    <a:lumMod val="85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metatron</a:t>
            </a:r>
            <a:r>
              <a:rPr lang="en-US" altLang="ko-KR" sz="600" b="0" i="0" dirty="0">
                <a:solidFill>
                  <a:schemeClr val="bg1">
                    <a:lumMod val="85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 Discovery</a:t>
            </a:r>
          </a:p>
        </p:txBody>
      </p:sp>
      <p:pic>
        <p:nvPicPr>
          <p:cNvPr id="41" name="그림 4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45" y="732452"/>
            <a:ext cx="142600" cy="14260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568" y="700909"/>
            <a:ext cx="199486" cy="199486"/>
          </a:xfrm>
          <a:prstGeom prst="ellipse">
            <a:avLst/>
          </a:prstGeom>
        </p:spPr>
      </p:pic>
      <p:grpSp>
        <p:nvGrpSpPr>
          <p:cNvPr id="43" name="그룹 42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4" name="직사각형 43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5" name="직사각형 44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6" name="직사각형 45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</p:grpSp>
      <p:cxnSp>
        <p:nvCxnSpPr>
          <p:cNvPr id="47" name="직선 연결선[R] 46"/>
          <p:cNvCxnSpPr/>
          <p:nvPr userDrawn="1"/>
        </p:nvCxnSpPr>
        <p:spPr>
          <a:xfrm>
            <a:off x="1644783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/>
          <p:cNvCxnSpPr/>
          <p:nvPr userDrawn="1"/>
        </p:nvCxnSpPr>
        <p:spPr>
          <a:xfrm>
            <a:off x="2851424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 userDrawn="1"/>
        </p:nvSpPr>
        <p:spPr>
          <a:xfrm rot="5400000" flipV="1">
            <a:off x="9590967" y="992194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25" name="모서리가 둥근 직사각형 402"/>
          <p:cNvSpPr/>
          <p:nvPr userDrawn="1"/>
        </p:nvSpPr>
        <p:spPr>
          <a:xfrm>
            <a:off x="3043560" y="1327466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Groups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26" name="모서리가 둥근 직사각형 402"/>
          <p:cNvSpPr/>
          <p:nvPr userDrawn="1"/>
        </p:nvSpPr>
        <p:spPr>
          <a:xfrm>
            <a:off x="4297961" y="1336068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Discovery</a:t>
            </a:r>
            <a:r>
              <a:rPr lang="en-US" altLang="ko-KR" sz="700" b="1" baseline="0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 permission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31" name="직선 연결선[R] 30"/>
          <p:cNvCxnSpPr/>
          <p:nvPr userDrawn="1"/>
        </p:nvCxnSpPr>
        <p:spPr>
          <a:xfrm>
            <a:off x="4042240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65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00LG_진입전_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 userDrawn="1"/>
        </p:nvSpPr>
        <p:spPr>
          <a:xfrm>
            <a:off x="158111" y="947302"/>
            <a:ext cx="9826196" cy="579406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Nanum Gothic Regular" charset="-127"/>
              <a:ea typeface="Nanum Gothic Regular" charset="-127"/>
            </a:endParaRPr>
          </a:p>
        </p:txBody>
      </p:sp>
      <p:sp>
        <p:nvSpPr>
          <p:cNvPr id="35" name="직사각형 34"/>
          <p:cNvSpPr/>
          <p:nvPr userDrawn="1"/>
        </p:nvSpPr>
        <p:spPr>
          <a:xfrm>
            <a:off x="158110" y="947301"/>
            <a:ext cx="9826321" cy="62236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27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28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2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9" name="직사각형 38"/>
          <p:cNvSpPr/>
          <p:nvPr userDrawn="1"/>
        </p:nvSpPr>
        <p:spPr>
          <a:xfrm>
            <a:off x="158110" y="649416"/>
            <a:ext cx="9826321" cy="2978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40" name="제목 2"/>
          <p:cNvSpPr txBox="1">
            <a:spLocks/>
          </p:cNvSpPr>
          <p:nvPr userDrawn="1"/>
        </p:nvSpPr>
        <p:spPr bwMode="auto">
          <a:xfrm>
            <a:off x="4469601" y="712124"/>
            <a:ext cx="1203338" cy="19649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lIns="0" tIns="0" rIns="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ct val="115000"/>
              </a:lnSpc>
              <a:buClr>
                <a:srgbClr val="336699"/>
              </a:buClr>
            </a:pPr>
            <a:r>
              <a:rPr lang="en-US" altLang="ko-KR" sz="600" b="0" i="0" dirty="0" err="1">
                <a:solidFill>
                  <a:schemeClr val="bg1">
                    <a:lumMod val="85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metatron</a:t>
            </a:r>
            <a:r>
              <a:rPr lang="en-US" altLang="ko-KR" sz="600" b="0" i="0" dirty="0">
                <a:solidFill>
                  <a:schemeClr val="bg1">
                    <a:lumMod val="85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 Discovery</a:t>
            </a:r>
          </a:p>
        </p:txBody>
      </p:sp>
      <p:pic>
        <p:nvPicPr>
          <p:cNvPr id="41" name="그림 4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45" y="732452"/>
            <a:ext cx="142600" cy="14260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568" y="700909"/>
            <a:ext cx="199486" cy="199486"/>
          </a:xfrm>
          <a:prstGeom prst="ellipse">
            <a:avLst/>
          </a:prstGeom>
        </p:spPr>
      </p:pic>
      <p:grpSp>
        <p:nvGrpSpPr>
          <p:cNvPr id="43" name="그룹 42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4" name="직사각형 43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5" name="직사각형 44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6" name="직사각형 45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</p:grpSp>
      <p:sp>
        <p:nvSpPr>
          <p:cNvPr id="24" name="모서리가 둥근 직사각형 23"/>
          <p:cNvSpPr/>
          <p:nvPr userDrawn="1"/>
        </p:nvSpPr>
        <p:spPr>
          <a:xfrm rot="5400000" flipV="1">
            <a:off x="9590967" y="992194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25" name="모서리가 둥근 직사각형 24"/>
          <p:cNvSpPr/>
          <p:nvPr userDrawn="1"/>
        </p:nvSpPr>
        <p:spPr>
          <a:xfrm>
            <a:off x="1689755" y="1321078"/>
            <a:ext cx="1130846" cy="22511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26" name="모서리가 둥근 직사각형 402"/>
          <p:cNvSpPr/>
          <p:nvPr userDrawn="1"/>
        </p:nvSpPr>
        <p:spPr>
          <a:xfrm>
            <a:off x="443954" y="1064440"/>
            <a:ext cx="1183055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l"/>
            <a:r>
              <a:rPr lang="en-US" altLang="ko-KR" sz="10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Users</a:t>
            </a:r>
            <a:endParaRPr lang="ko-KR" altLang="en-US" sz="10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31" name="모서리가 둥근 직사각형 402"/>
          <p:cNvSpPr/>
          <p:nvPr userDrawn="1"/>
        </p:nvSpPr>
        <p:spPr>
          <a:xfrm>
            <a:off x="646103" y="1327466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Membership approval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33" name="모서리가 둥근 직사각형 402"/>
          <p:cNvSpPr/>
          <p:nvPr userDrawn="1"/>
        </p:nvSpPr>
        <p:spPr>
          <a:xfrm>
            <a:off x="1900504" y="1336068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Members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49" name="직선 연결선[R] 48"/>
          <p:cNvCxnSpPr/>
          <p:nvPr userDrawn="1"/>
        </p:nvCxnSpPr>
        <p:spPr>
          <a:xfrm>
            <a:off x="1644783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/>
          <p:cNvCxnSpPr/>
          <p:nvPr userDrawn="1"/>
        </p:nvCxnSpPr>
        <p:spPr>
          <a:xfrm>
            <a:off x="2851424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모서리가 둥근 직사각형 402"/>
          <p:cNvSpPr/>
          <p:nvPr userDrawn="1"/>
        </p:nvSpPr>
        <p:spPr>
          <a:xfrm>
            <a:off x="3043560" y="1327466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Groups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53" name="모서리가 둥근 직사각형 402"/>
          <p:cNvSpPr/>
          <p:nvPr userDrawn="1"/>
        </p:nvSpPr>
        <p:spPr>
          <a:xfrm>
            <a:off x="4297961" y="1336068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Discovery</a:t>
            </a:r>
            <a:r>
              <a:rPr lang="en-US" altLang="ko-KR" sz="700" b="1" baseline="0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 permission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54" name="직선 연결선[R] 53"/>
          <p:cNvCxnSpPr/>
          <p:nvPr userDrawn="1"/>
        </p:nvCxnSpPr>
        <p:spPr>
          <a:xfrm>
            <a:off x="4042240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974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00LG_진입전_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 userDrawn="1"/>
        </p:nvSpPr>
        <p:spPr>
          <a:xfrm>
            <a:off x="158111" y="947302"/>
            <a:ext cx="9826196" cy="579406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Nanum Gothic Regular" charset="-127"/>
              <a:ea typeface="Nanum Gothic Regular" charset="-127"/>
            </a:endParaRPr>
          </a:p>
        </p:txBody>
      </p:sp>
      <p:sp>
        <p:nvSpPr>
          <p:cNvPr id="35" name="직사각형 34"/>
          <p:cNvSpPr/>
          <p:nvPr userDrawn="1"/>
        </p:nvSpPr>
        <p:spPr>
          <a:xfrm>
            <a:off x="158110" y="947301"/>
            <a:ext cx="9826321" cy="62236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27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28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2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9" name="직사각형 38"/>
          <p:cNvSpPr/>
          <p:nvPr userDrawn="1"/>
        </p:nvSpPr>
        <p:spPr>
          <a:xfrm>
            <a:off x="158110" y="649416"/>
            <a:ext cx="9826321" cy="2978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40" name="제목 2"/>
          <p:cNvSpPr txBox="1">
            <a:spLocks/>
          </p:cNvSpPr>
          <p:nvPr userDrawn="1"/>
        </p:nvSpPr>
        <p:spPr bwMode="auto">
          <a:xfrm>
            <a:off x="4469601" y="712124"/>
            <a:ext cx="1203338" cy="19649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lIns="0" tIns="0" rIns="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ct val="115000"/>
              </a:lnSpc>
              <a:buClr>
                <a:srgbClr val="336699"/>
              </a:buClr>
            </a:pPr>
            <a:r>
              <a:rPr lang="en-US" altLang="ko-KR" sz="600" b="0" i="0" dirty="0" err="1">
                <a:solidFill>
                  <a:schemeClr val="bg1">
                    <a:lumMod val="85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metatron</a:t>
            </a:r>
            <a:r>
              <a:rPr lang="en-US" altLang="ko-KR" sz="600" b="0" i="0" dirty="0">
                <a:solidFill>
                  <a:schemeClr val="bg1">
                    <a:lumMod val="85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 Discovery</a:t>
            </a:r>
          </a:p>
        </p:txBody>
      </p:sp>
      <p:pic>
        <p:nvPicPr>
          <p:cNvPr id="41" name="그림 4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45" y="732452"/>
            <a:ext cx="142600" cy="14260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568" y="700909"/>
            <a:ext cx="199486" cy="199486"/>
          </a:xfrm>
          <a:prstGeom prst="ellipse">
            <a:avLst/>
          </a:prstGeom>
        </p:spPr>
      </p:pic>
      <p:grpSp>
        <p:nvGrpSpPr>
          <p:cNvPr id="43" name="그룹 42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4" name="직사각형 43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5" name="직사각형 44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6" name="직사각형 45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</p:grpSp>
      <p:sp>
        <p:nvSpPr>
          <p:cNvPr id="24" name="모서리가 둥근 직사각형 23"/>
          <p:cNvSpPr/>
          <p:nvPr userDrawn="1"/>
        </p:nvSpPr>
        <p:spPr>
          <a:xfrm rot="5400000" flipV="1">
            <a:off x="9590967" y="992194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25" name="모서리가 둥근 직사각형 24"/>
          <p:cNvSpPr/>
          <p:nvPr userDrawn="1"/>
        </p:nvSpPr>
        <p:spPr>
          <a:xfrm>
            <a:off x="2889458" y="1321078"/>
            <a:ext cx="1130846" cy="22511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26" name="모서리가 둥근 직사각형 402"/>
          <p:cNvSpPr/>
          <p:nvPr userDrawn="1"/>
        </p:nvSpPr>
        <p:spPr>
          <a:xfrm>
            <a:off x="443954" y="1064440"/>
            <a:ext cx="1183055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l"/>
            <a:r>
              <a:rPr lang="en-US" altLang="ko-KR" sz="10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Users</a:t>
            </a:r>
            <a:endParaRPr lang="ko-KR" altLang="en-US" sz="10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31" name="모서리가 둥근 직사각형 402"/>
          <p:cNvSpPr/>
          <p:nvPr userDrawn="1"/>
        </p:nvSpPr>
        <p:spPr>
          <a:xfrm>
            <a:off x="646103" y="1327466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Membership approval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33" name="모서리가 둥근 직사각형 402"/>
          <p:cNvSpPr/>
          <p:nvPr userDrawn="1"/>
        </p:nvSpPr>
        <p:spPr>
          <a:xfrm>
            <a:off x="1900504" y="1336068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Members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49" name="직선 연결선[R] 48"/>
          <p:cNvCxnSpPr/>
          <p:nvPr userDrawn="1"/>
        </p:nvCxnSpPr>
        <p:spPr>
          <a:xfrm>
            <a:off x="1644783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/>
          <p:cNvCxnSpPr/>
          <p:nvPr userDrawn="1"/>
        </p:nvCxnSpPr>
        <p:spPr>
          <a:xfrm>
            <a:off x="2851424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모서리가 둥근 직사각형 402"/>
          <p:cNvSpPr/>
          <p:nvPr userDrawn="1"/>
        </p:nvSpPr>
        <p:spPr>
          <a:xfrm>
            <a:off x="3043560" y="1327466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Groups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53" name="모서리가 둥근 직사각형 402"/>
          <p:cNvSpPr/>
          <p:nvPr userDrawn="1"/>
        </p:nvSpPr>
        <p:spPr>
          <a:xfrm>
            <a:off x="4297961" y="1336068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Discovery</a:t>
            </a:r>
            <a:r>
              <a:rPr lang="en-US" altLang="ko-KR" sz="700" b="1" baseline="0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 permission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54" name="직선 연결선[R] 53"/>
          <p:cNvCxnSpPr/>
          <p:nvPr userDrawn="1"/>
        </p:nvCxnSpPr>
        <p:spPr>
          <a:xfrm>
            <a:off x="4042240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652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00LG_진입전_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 userDrawn="1"/>
        </p:nvSpPr>
        <p:spPr>
          <a:xfrm>
            <a:off x="158111" y="947302"/>
            <a:ext cx="9826196" cy="579406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Nanum Gothic Regular" charset="-127"/>
              <a:ea typeface="Nanum Gothic Regular" charset="-127"/>
            </a:endParaRPr>
          </a:p>
        </p:txBody>
      </p:sp>
      <p:sp>
        <p:nvSpPr>
          <p:cNvPr id="35" name="직사각형 34"/>
          <p:cNvSpPr/>
          <p:nvPr userDrawn="1"/>
        </p:nvSpPr>
        <p:spPr>
          <a:xfrm>
            <a:off x="158110" y="947301"/>
            <a:ext cx="9826321" cy="62236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27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28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2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9" name="직사각형 38"/>
          <p:cNvSpPr/>
          <p:nvPr userDrawn="1"/>
        </p:nvSpPr>
        <p:spPr>
          <a:xfrm>
            <a:off x="158110" y="649416"/>
            <a:ext cx="9826321" cy="2978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40" name="제목 2"/>
          <p:cNvSpPr txBox="1">
            <a:spLocks/>
          </p:cNvSpPr>
          <p:nvPr userDrawn="1"/>
        </p:nvSpPr>
        <p:spPr bwMode="auto">
          <a:xfrm>
            <a:off x="4469601" y="712124"/>
            <a:ext cx="1203338" cy="19649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lIns="0" tIns="0" rIns="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ct val="115000"/>
              </a:lnSpc>
              <a:buClr>
                <a:srgbClr val="336699"/>
              </a:buClr>
            </a:pPr>
            <a:r>
              <a:rPr lang="en-US" altLang="ko-KR" sz="600" b="0" i="0" dirty="0" err="1">
                <a:solidFill>
                  <a:schemeClr val="bg1">
                    <a:lumMod val="85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metatron</a:t>
            </a:r>
            <a:r>
              <a:rPr lang="en-US" altLang="ko-KR" sz="600" b="0" i="0" dirty="0">
                <a:solidFill>
                  <a:schemeClr val="bg1">
                    <a:lumMod val="85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 Discovery</a:t>
            </a:r>
          </a:p>
        </p:txBody>
      </p:sp>
      <p:pic>
        <p:nvPicPr>
          <p:cNvPr id="41" name="그림 4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45" y="732452"/>
            <a:ext cx="142600" cy="14260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568" y="700909"/>
            <a:ext cx="199486" cy="199486"/>
          </a:xfrm>
          <a:prstGeom prst="ellipse">
            <a:avLst/>
          </a:prstGeom>
        </p:spPr>
      </p:pic>
      <p:grpSp>
        <p:nvGrpSpPr>
          <p:cNvPr id="43" name="그룹 42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4" name="직사각형 43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5" name="직사각형 44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6" name="직사각형 45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</p:grpSp>
      <p:sp>
        <p:nvSpPr>
          <p:cNvPr id="24" name="모서리가 둥근 직사각형 23"/>
          <p:cNvSpPr/>
          <p:nvPr userDrawn="1"/>
        </p:nvSpPr>
        <p:spPr>
          <a:xfrm rot="5400000" flipV="1">
            <a:off x="9590967" y="992194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25" name="모서리가 둥근 직사각형 24"/>
          <p:cNvSpPr/>
          <p:nvPr userDrawn="1"/>
        </p:nvSpPr>
        <p:spPr>
          <a:xfrm>
            <a:off x="4077665" y="1321078"/>
            <a:ext cx="1130846" cy="22511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26" name="모서리가 둥근 직사각형 402"/>
          <p:cNvSpPr/>
          <p:nvPr userDrawn="1"/>
        </p:nvSpPr>
        <p:spPr>
          <a:xfrm>
            <a:off x="443954" y="1064440"/>
            <a:ext cx="1183055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l"/>
            <a:r>
              <a:rPr lang="en-US" altLang="ko-KR" sz="10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Users</a:t>
            </a:r>
            <a:endParaRPr lang="ko-KR" altLang="en-US" sz="10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31" name="모서리가 둥근 직사각형 402"/>
          <p:cNvSpPr/>
          <p:nvPr userDrawn="1"/>
        </p:nvSpPr>
        <p:spPr>
          <a:xfrm>
            <a:off x="646103" y="1327466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Membership approval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33" name="모서리가 둥근 직사각형 402"/>
          <p:cNvSpPr/>
          <p:nvPr userDrawn="1"/>
        </p:nvSpPr>
        <p:spPr>
          <a:xfrm>
            <a:off x="1900504" y="1336068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Members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49" name="직선 연결선[R] 48"/>
          <p:cNvCxnSpPr/>
          <p:nvPr userDrawn="1"/>
        </p:nvCxnSpPr>
        <p:spPr>
          <a:xfrm>
            <a:off x="1644783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/>
          <p:cNvCxnSpPr/>
          <p:nvPr userDrawn="1"/>
        </p:nvCxnSpPr>
        <p:spPr>
          <a:xfrm>
            <a:off x="2851424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모서리가 둥근 직사각형 402"/>
          <p:cNvSpPr/>
          <p:nvPr userDrawn="1"/>
        </p:nvSpPr>
        <p:spPr>
          <a:xfrm>
            <a:off x="3043560" y="1327466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Groups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53" name="모서리가 둥근 직사각형 402"/>
          <p:cNvSpPr/>
          <p:nvPr userDrawn="1"/>
        </p:nvSpPr>
        <p:spPr>
          <a:xfrm>
            <a:off x="4297961" y="1336068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Discovery</a:t>
            </a:r>
            <a:r>
              <a:rPr lang="en-US" altLang="ko-KR" sz="700" b="1" baseline="0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 permission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54" name="직선 연결선[R] 53"/>
          <p:cNvCxnSpPr/>
          <p:nvPr userDrawn="1"/>
        </p:nvCxnSpPr>
        <p:spPr>
          <a:xfrm>
            <a:off x="4042240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8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00LG_진입후_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1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059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00LG_진입전_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 userDrawn="1"/>
        </p:nvSpPr>
        <p:spPr>
          <a:xfrm>
            <a:off x="158110" y="649416"/>
            <a:ext cx="9826321" cy="30130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grpSp>
        <p:nvGrpSpPr>
          <p:cNvPr id="37" name="그룹 36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3" name="직사각형 42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5" name="직사각형 44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6" name="직사각형 45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</p:grpSp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45" y="732452"/>
            <a:ext cx="142600" cy="1426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568" y="700909"/>
            <a:ext cx="199486" cy="199486"/>
          </a:xfrm>
          <a:prstGeom prst="ellipse">
            <a:avLst/>
          </a:prstGeom>
        </p:spPr>
      </p:pic>
      <p:sp>
        <p:nvSpPr>
          <p:cNvPr id="48" name="직사각형 47"/>
          <p:cNvSpPr/>
          <p:nvPr userDrawn="1"/>
        </p:nvSpPr>
        <p:spPr>
          <a:xfrm>
            <a:off x="158110" y="947302"/>
            <a:ext cx="9826321" cy="2998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</a:endParaRPr>
          </a:p>
        </p:txBody>
      </p:sp>
      <p:cxnSp>
        <p:nvCxnSpPr>
          <p:cNvPr id="49" name="직선 연결선[R] 48"/>
          <p:cNvCxnSpPr/>
          <p:nvPr userDrawn="1"/>
        </p:nvCxnSpPr>
        <p:spPr>
          <a:xfrm>
            <a:off x="1993449" y="1256453"/>
            <a:ext cx="618128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 userDrawn="1"/>
        </p:nvSpPr>
        <p:spPr>
          <a:xfrm>
            <a:off x="158111" y="947302"/>
            <a:ext cx="9826196" cy="579406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158111" y="651627"/>
            <a:ext cx="9826323" cy="6090489"/>
          </a:xfrm>
          <a:prstGeom prst="rect">
            <a:avLst/>
          </a:prstGeom>
          <a:solidFill>
            <a:schemeClr val="tx1">
              <a:alpha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3000" b="0" i="0" dirty="0">
              <a:solidFill>
                <a:schemeClr val="bg1"/>
              </a:solidFill>
              <a:latin typeface="Malgun Gothic" charset="-127"/>
              <a:ea typeface="Malgun Gothic" charset="-127"/>
            </a:endParaRPr>
          </a:p>
        </p:txBody>
      </p:sp>
      <p:cxnSp>
        <p:nvCxnSpPr>
          <p:cNvPr id="27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3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4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0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1" name="제목 2"/>
          <p:cNvSpPr txBox="1">
            <a:spLocks/>
          </p:cNvSpPr>
          <p:nvPr userDrawn="1"/>
        </p:nvSpPr>
        <p:spPr bwMode="auto">
          <a:xfrm>
            <a:off x="3433707" y="2729079"/>
            <a:ext cx="3300922" cy="192117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xtLst/>
        </p:spPr>
        <p:txBody>
          <a:bodyPr lIns="108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latinLnBrk="1">
              <a:lnSpc>
                <a:spcPct val="250000"/>
              </a:lnSpc>
              <a:buClr>
                <a:srgbClr val="336699"/>
              </a:buClr>
            </a:pP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2" name="십자형[C] 21"/>
          <p:cNvSpPr/>
          <p:nvPr userDrawn="1"/>
        </p:nvSpPr>
        <p:spPr>
          <a:xfrm rot="2700000">
            <a:off x="6545728" y="2801230"/>
            <a:ext cx="123674" cy="123674"/>
          </a:xfrm>
          <a:prstGeom prst="plus">
            <a:avLst>
              <a:gd name="adj" fmla="val 43868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0" i="0" dirty="0">
              <a:latin typeface="Nanum Gothic Regular" charset="-127"/>
              <a:ea typeface="Nanum Gothic Regular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4441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Malgun Gothic" charset="-127"/>
                <a:ea typeface="Malgun Gothic" charset="-127"/>
              </a:defRPr>
            </a:lvl1pPr>
          </a:lstStyle>
          <a:p>
            <a:endParaRPr kumimoji="1"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Malgun Gothic" charset="-127"/>
                <a:ea typeface="Malgun Gothic" charset="-127"/>
              </a:defRPr>
            </a:lvl1pPr>
          </a:lstStyle>
          <a:p>
            <a:endParaRPr kumimoji="1"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Malgun Gothic" charset="-127"/>
                <a:ea typeface="Malgun Gothic" charset="-127"/>
              </a:defRPr>
            </a:lvl1pPr>
          </a:lstStyle>
          <a:p>
            <a:fld id="{0F4E8C9C-9491-C246-81E1-70196FB4CB4F}" type="slidenum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757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60" r:id="rId3"/>
    <p:sldLayoutId id="2147483763" r:id="rId4"/>
    <p:sldLayoutId id="2147483769" r:id="rId5"/>
    <p:sldLayoutId id="2147483778" r:id="rId6"/>
    <p:sldLayoutId id="2147483779" r:id="rId7"/>
    <p:sldLayoutId id="2147483731" r:id="rId8"/>
    <p:sldLayoutId id="2147483774" r:id="rId9"/>
    <p:sldLayoutId id="2147483746" r:id="rId10"/>
    <p:sldLayoutId id="2147483784" r:id="rId11"/>
    <p:sldLayoutId id="2147483787" r:id="rId12"/>
    <p:sldLayoutId id="2147483788" r:id="rId13"/>
    <p:sldLayoutId id="2147483789" r:id="rId14"/>
    <p:sldLayoutId id="2147483790" r:id="rId1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Malgun Gothic" charset="-127"/>
          <a:ea typeface="Malgun Gothic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Malgun Gothic" charset="-127"/>
          <a:ea typeface="Malgun Gothic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Malgun Gothic" charset="-127"/>
          <a:ea typeface="Malgun Gothic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Malgun Gothic" charset="-127"/>
          <a:ea typeface="Malgun Gothic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Malgun Gothic" charset="-127"/>
          <a:ea typeface="Malgun Gothic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Malgun Gothic" charset="-127"/>
          <a:ea typeface="Malgun Gothic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15.pn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9.xml"/><Relationship Id="rId7" Type="http://schemas.openxmlformats.org/officeDocument/2006/relationships/image" Target="../media/image15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6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X-1 Users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ko-KR"/>
              <a:t>2018.10.30</a:t>
            </a:r>
            <a:r>
              <a:rPr kumimoji="1" lang="ko-KR" altLang="en-US"/>
              <a:t>ㅣ</a:t>
            </a:r>
            <a:r>
              <a:rPr kumimoji="1" lang="en-US" altLang="ko-KR" dirty="0"/>
              <a:t>ver.0.06</a:t>
            </a:r>
            <a:endParaRPr kumimoji="1"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/>
              <a:t>Membership approval</a:t>
            </a:r>
          </a:p>
          <a:p>
            <a:r>
              <a:rPr kumimoji="1" lang="en-US" altLang="ko-KR" dirty="0"/>
              <a:t>Members</a:t>
            </a:r>
          </a:p>
          <a:p>
            <a:r>
              <a:rPr kumimoji="1" lang="en-US" altLang="ko-KR" dirty="0"/>
              <a:t>Groups</a:t>
            </a:r>
          </a:p>
          <a:p>
            <a:r>
              <a:rPr kumimoji="1" lang="en-US" altLang="ko-KR" dirty="0"/>
              <a:t>Discovery permissions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42" y="5269328"/>
            <a:ext cx="5018532" cy="135844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776474" y="5269327"/>
            <a:ext cx="2251166" cy="7613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027640" y="5363398"/>
            <a:ext cx="2003334" cy="216585"/>
          </a:xfrm>
          <a:prstGeom prst="rect">
            <a:avLst/>
          </a:prstGeom>
          <a:solidFill>
            <a:srgbClr val="FF00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700" kern="0" dirty="0">
                <a:solidFill>
                  <a:prstClr val="white"/>
                </a:solidFill>
                <a:latin typeface="Malgun Gothic Regular" charset="-127"/>
                <a:ea typeface="Malgun Gothic Regular" charset="-127"/>
                <a:cs typeface="Malgun Gothic Regular" charset="-127"/>
              </a:rPr>
              <a:t>메뉴구조는 변경될 수 있습니다</a:t>
            </a:r>
            <a:r>
              <a:rPr kumimoji="1" lang="en-US" altLang="ko-KR" sz="700" kern="0" dirty="0">
                <a:solidFill>
                  <a:prstClr val="white"/>
                </a:solidFill>
                <a:latin typeface="Malgun Gothic Regular" charset="-127"/>
                <a:ea typeface="Malgun Gothic Regular" charset="-127"/>
                <a:cs typeface="Malgun Gothic Regular" charset="-127"/>
              </a:rPr>
              <a:t>.</a:t>
            </a:r>
            <a:r>
              <a:rPr kumimoji="1" lang="ko-KR" altLang="en-US" sz="700" kern="0" dirty="0">
                <a:solidFill>
                  <a:prstClr val="white"/>
                </a:solidFill>
                <a:latin typeface="Malgun Gothic Regular" charset="-127"/>
                <a:ea typeface="Malgun Gothic Regular" charset="-127"/>
                <a:cs typeface="Malgun Gothic Regular" charset="-127"/>
              </a:rPr>
              <a:t> </a:t>
            </a:r>
            <a:r>
              <a:rPr kumimoji="1" lang="en-US" altLang="ko-KR" sz="700" kern="0" dirty="0">
                <a:solidFill>
                  <a:prstClr val="white"/>
                </a:solidFill>
                <a:latin typeface="Malgun Gothic Regular" charset="-127"/>
                <a:ea typeface="Malgun Gothic Regular" charset="-127"/>
                <a:cs typeface="Malgun Gothic Regular" charset="-127"/>
              </a:rPr>
              <a:t>2018.01.30</a:t>
            </a:r>
            <a:endParaRPr kumimoji="1" lang="ko-KR" altLang="en-US" sz="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 Regular" charset="-127"/>
              <a:ea typeface="Malgun Gothic Regular" charset="-127"/>
              <a:cs typeface="Malgun Gothic Regular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058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2.1.2</a:t>
            </a:r>
            <a:r>
              <a:rPr lang="ko-KR" altLang="en-US" dirty="0">
                <a:latin typeface="+mn-ea"/>
                <a:ea typeface="+mn-ea"/>
              </a:rPr>
              <a:t> 사용자 삭제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ea typeface="+mn-ea"/>
                <a:cs typeface="Malgun Gothic" charset="-127"/>
              </a:rPr>
              <a:t>2.1 ADMINISTRATION &gt; Users &gt; Members &gt; </a:t>
            </a:r>
            <a:r>
              <a:rPr kumimoji="1" lang="en-US" altLang="ko-KR" b="1" dirty="0">
                <a:latin typeface="+mn-ea"/>
                <a:ea typeface="+mn-ea"/>
                <a:cs typeface="Malgun Gothic" charset="-127"/>
              </a:rPr>
              <a:t>Member</a:t>
            </a:r>
            <a:r>
              <a:rPr kumimoji="1" lang="ko-KR" altLang="en-US" b="1" dirty="0">
                <a:latin typeface="+mn-ea"/>
                <a:ea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ea typeface="+mn-ea"/>
                <a:cs typeface="Malgun Gothic" charset="-127"/>
              </a:rPr>
              <a:t>lists</a:t>
            </a:r>
            <a:r>
              <a:rPr kumimoji="1" lang="ko-KR" altLang="en-US" b="1" dirty="0">
                <a:latin typeface="+mn-ea"/>
                <a:ea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ea typeface="+mn-ea"/>
                <a:cs typeface="Malgun Gothic" charset="-127"/>
              </a:rPr>
              <a:t>(2)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78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</a:rPr>
              <a:pPr/>
              <a:t>10</a:t>
            </a:fld>
            <a:endParaRPr lang="ko-KR" altLang="en-US" dirty="0">
              <a:solidFill>
                <a:schemeClr val="accent4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600" dirty="0">
                <a:latin typeface="+mn-ea"/>
                <a:ea typeface="+mn-ea"/>
              </a:rPr>
              <a:t>오너를 변경해야 하는 워크스페이스 개수 표시</a:t>
            </a:r>
            <a:endParaRPr lang="en-US" altLang="ko-KR" sz="600" dirty="0">
              <a:latin typeface="+mn-ea"/>
              <a:ea typeface="+mn-ea"/>
            </a:endParaRPr>
          </a:p>
          <a:p>
            <a:r>
              <a:rPr lang="ko-KR" altLang="en-US" sz="600" dirty="0">
                <a:latin typeface="+mn-ea"/>
                <a:ea typeface="+mn-ea"/>
              </a:rPr>
              <a:t>워크스페이스 정보 및 오너 변경</a:t>
            </a:r>
            <a:endParaRPr lang="en-US" altLang="ko-KR" sz="600" dirty="0">
              <a:latin typeface="+mn-ea"/>
              <a:ea typeface="+mn-ea"/>
            </a:endParaRPr>
          </a:p>
          <a:p>
            <a:pPr lvl="1"/>
            <a:r>
              <a:rPr lang="ko-KR" altLang="en-US" sz="600" dirty="0">
                <a:latin typeface="+mn-ea"/>
                <a:ea typeface="+mn-ea"/>
              </a:rPr>
              <a:t>워크스페이스 이름</a:t>
            </a:r>
            <a:endParaRPr lang="en-US" altLang="ko-KR" sz="600" dirty="0">
              <a:latin typeface="+mn-ea"/>
              <a:ea typeface="+mn-ea"/>
            </a:endParaRPr>
          </a:p>
          <a:p>
            <a:pPr lvl="1"/>
            <a:r>
              <a:rPr lang="ko-KR" altLang="en-US" sz="600" dirty="0">
                <a:latin typeface="+mn-ea"/>
                <a:ea typeface="+mn-ea"/>
              </a:rPr>
              <a:t>워크스페이스 링크 클릭 시</a:t>
            </a:r>
            <a:r>
              <a:rPr lang="en-US" altLang="ko-KR" sz="600" dirty="0">
                <a:latin typeface="+mn-ea"/>
                <a:ea typeface="+mn-ea"/>
              </a:rPr>
              <a:t>,</a:t>
            </a:r>
            <a:r>
              <a:rPr lang="ko-KR" altLang="en-US" sz="600" dirty="0">
                <a:latin typeface="+mn-ea"/>
                <a:ea typeface="+mn-ea"/>
              </a:rPr>
              <a:t> 해당 워크스페이스 메인 화면이 </a:t>
            </a:r>
            <a:r>
              <a:rPr lang="ko-KR" altLang="en-US" sz="600" dirty="0" err="1">
                <a:latin typeface="+mn-ea"/>
                <a:ea typeface="+mn-ea"/>
              </a:rPr>
              <a:t>새창으로</a:t>
            </a:r>
            <a:r>
              <a:rPr lang="ko-KR" altLang="en-US" sz="600" dirty="0">
                <a:latin typeface="+mn-ea"/>
                <a:ea typeface="+mn-ea"/>
              </a:rPr>
              <a:t> 열림 </a:t>
            </a:r>
            <a:endParaRPr lang="en-US" altLang="ko-KR" sz="600" dirty="0">
              <a:latin typeface="+mn-ea"/>
              <a:ea typeface="+mn-ea"/>
            </a:endParaRPr>
          </a:p>
          <a:p>
            <a:pPr lvl="1"/>
            <a:r>
              <a:rPr lang="ko-KR" altLang="en-US" sz="600" dirty="0">
                <a:latin typeface="+mn-ea"/>
                <a:ea typeface="+mn-ea"/>
              </a:rPr>
              <a:t>공개 워크스페이스일 경우</a:t>
            </a:r>
            <a:r>
              <a:rPr lang="en-US" altLang="ko-KR" sz="600" dirty="0">
                <a:latin typeface="+mn-ea"/>
                <a:ea typeface="+mn-ea"/>
              </a:rPr>
              <a:t>,</a:t>
            </a:r>
            <a:r>
              <a:rPr lang="ko-KR" altLang="en-US" sz="600" dirty="0">
                <a:latin typeface="+mn-ea"/>
                <a:ea typeface="+mn-ea"/>
              </a:rPr>
              <a:t> </a:t>
            </a:r>
            <a:r>
              <a:rPr lang="en-US" altLang="ko-KR" sz="600" dirty="0">
                <a:latin typeface="+mn-ea"/>
                <a:ea typeface="+mn-ea"/>
              </a:rPr>
              <a:t>public</a:t>
            </a:r>
            <a:r>
              <a:rPr lang="ko-KR" altLang="en-US" sz="600" dirty="0">
                <a:latin typeface="+mn-ea"/>
                <a:ea typeface="+mn-ea"/>
              </a:rPr>
              <a:t>아이콘 표시</a:t>
            </a:r>
            <a:endParaRPr lang="en-US" altLang="ko-KR" sz="600" dirty="0">
              <a:latin typeface="+mn-ea"/>
              <a:ea typeface="+mn-ea"/>
            </a:endParaRPr>
          </a:p>
          <a:p>
            <a:pPr lvl="1"/>
            <a:r>
              <a:rPr lang="ko-KR" altLang="en-US" sz="600" dirty="0">
                <a:latin typeface="+mn-ea"/>
                <a:ea typeface="+mn-ea"/>
              </a:rPr>
              <a:t>워크스페이스 설명</a:t>
            </a:r>
            <a:endParaRPr lang="en-US" altLang="ko-KR" sz="600" dirty="0">
              <a:latin typeface="+mn-ea"/>
              <a:ea typeface="+mn-ea"/>
            </a:endParaRPr>
          </a:p>
          <a:p>
            <a:pPr lvl="1"/>
            <a:r>
              <a:rPr lang="ko-KR" altLang="en-US" sz="600" dirty="0">
                <a:latin typeface="+mn-ea"/>
                <a:ea typeface="+mn-ea"/>
              </a:rPr>
              <a:t>오너 변경 </a:t>
            </a:r>
            <a:r>
              <a:rPr lang="en-US" altLang="ko-KR" sz="600" dirty="0">
                <a:latin typeface="+mn-ea"/>
                <a:ea typeface="+mn-ea"/>
              </a:rPr>
              <a:t>UI</a:t>
            </a:r>
          </a:p>
          <a:p>
            <a:pPr lvl="2"/>
            <a:r>
              <a:rPr lang="ko-KR" altLang="en-US" sz="600" dirty="0">
                <a:latin typeface="+mn-ea"/>
              </a:rPr>
              <a:t>싱글 선택 및 검색이 가능한 </a:t>
            </a:r>
            <a:r>
              <a:rPr lang="ko-KR" altLang="en-US" sz="600" dirty="0" err="1">
                <a:latin typeface="+mn-ea"/>
                <a:ea typeface="+mn-ea"/>
              </a:rPr>
              <a:t>콤보박스</a:t>
            </a:r>
            <a:endParaRPr lang="en-US" altLang="ko-KR" sz="600" dirty="0">
              <a:latin typeface="+mn-ea"/>
              <a:ea typeface="+mn-ea"/>
            </a:endParaRPr>
          </a:p>
          <a:p>
            <a:pPr lvl="3"/>
            <a:r>
              <a:rPr lang="ko-KR" altLang="en-US" sz="600" dirty="0">
                <a:latin typeface="+mn-ea"/>
                <a:ea typeface="+mn-ea"/>
              </a:rPr>
              <a:t>워크스페이스 멤버의 </a:t>
            </a:r>
            <a:r>
              <a:rPr lang="en-US" altLang="ko-KR" sz="600" dirty="0">
                <a:latin typeface="+mn-ea"/>
                <a:ea typeface="+mn-ea"/>
              </a:rPr>
              <a:t>full name,</a:t>
            </a:r>
            <a:r>
              <a:rPr lang="ko-KR" altLang="en-US" sz="600" dirty="0">
                <a:latin typeface="+mn-ea"/>
                <a:ea typeface="+mn-ea"/>
              </a:rPr>
              <a:t> </a:t>
            </a:r>
            <a:r>
              <a:rPr lang="en-US" altLang="ko-KR" sz="600" dirty="0">
                <a:latin typeface="+mn-ea"/>
                <a:ea typeface="+mn-ea"/>
              </a:rPr>
              <a:t>username, permission </a:t>
            </a:r>
            <a:r>
              <a:rPr lang="ko-KR" altLang="en-US" sz="600" dirty="0" err="1">
                <a:latin typeface="+mn-ea"/>
                <a:ea typeface="+mn-ea"/>
              </a:rPr>
              <a:t>열람가능</a:t>
            </a:r>
            <a:endParaRPr lang="en-US" altLang="ko-KR" sz="600" dirty="0">
              <a:latin typeface="+mn-ea"/>
              <a:ea typeface="+mn-ea"/>
            </a:endParaRPr>
          </a:p>
          <a:p>
            <a:pPr lvl="2"/>
            <a:r>
              <a:rPr lang="ko-KR" altLang="en-US" sz="600" dirty="0">
                <a:latin typeface="+mn-ea"/>
                <a:ea typeface="+mn-ea"/>
              </a:rPr>
              <a:t>삭제 예정인 회원이 선택이 초기 상태이며</a:t>
            </a:r>
            <a:r>
              <a:rPr lang="en-US" altLang="ko-KR" sz="600" dirty="0">
                <a:latin typeface="+mn-ea"/>
                <a:ea typeface="+mn-ea"/>
              </a:rPr>
              <a:t>,</a:t>
            </a:r>
            <a:r>
              <a:rPr lang="ko-KR" altLang="en-US" sz="600" dirty="0">
                <a:latin typeface="+mn-ea"/>
                <a:ea typeface="+mn-ea"/>
              </a:rPr>
              <a:t> </a:t>
            </a:r>
            <a:r>
              <a:rPr lang="en-US" altLang="ko-KR" sz="600" dirty="0">
                <a:latin typeface="+mn-ea"/>
                <a:ea typeface="+mn-ea"/>
              </a:rPr>
              <a:t>‘</a:t>
            </a:r>
            <a:r>
              <a:rPr lang="ko-KR" altLang="en-US" sz="600" dirty="0" err="1">
                <a:latin typeface="+mn-ea"/>
                <a:ea typeface="+mn-ea"/>
              </a:rPr>
              <a:t>삭제예정</a:t>
            </a:r>
            <a:r>
              <a:rPr lang="en-US" altLang="ko-KR" sz="600" dirty="0">
                <a:latin typeface="+mn-ea"/>
                <a:ea typeface="+mn-ea"/>
              </a:rPr>
              <a:t>’</a:t>
            </a:r>
            <a:r>
              <a:rPr lang="ko-KR" altLang="en-US" sz="600" dirty="0">
                <a:latin typeface="+mn-ea"/>
                <a:ea typeface="+mn-ea"/>
              </a:rPr>
              <a:t> 문구 표시</a:t>
            </a:r>
            <a:endParaRPr lang="en-US" altLang="ko-KR" sz="600" dirty="0">
              <a:latin typeface="+mn-ea"/>
              <a:ea typeface="+mn-ea"/>
            </a:endParaRPr>
          </a:p>
          <a:p>
            <a:r>
              <a:rPr lang="ko-KR" altLang="en-US" sz="600" dirty="0" err="1">
                <a:latin typeface="+mn-ea"/>
              </a:rPr>
              <a:t>컨펌</a:t>
            </a:r>
            <a:r>
              <a:rPr lang="ko-KR" altLang="en-US" sz="600" dirty="0">
                <a:latin typeface="+mn-ea"/>
              </a:rPr>
              <a:t> 버튼 영역</a:t>
            </a:r>
            <a:endParaRPr lang="en-US" altLang="ko-KR" sz="600" dirty="0">
              <a:latin typeface="+mn-ea"/>
            </a:endParaRPr>
          </a:p>
          <a:p>
            <a:pPr lvl="1"/>
            <a:r>
              <a:rPr lang="ko-KR" altLang="en-US" sz="600" dirty="0">
                <a:latin typeface="+mn-ea"/>
              </a:rPr>
              <a:t>취소 클릭 </a:t>
            </a:r>
            <a:r>
              <a:rPr lang="en-US" altLang="ko-KR" sz="600" dirty="0">
                <a:latin typeface="+mn-ea"/>
              </a:rPr>
              <a:t>&gt;</a:t>
            </a:r>
            <a:r>
              <a:rPr lang="ko-KR" altLang="en-US" sz="600" dirty="0">
                <a:latin typeface="+mn-ea"/>
              </a:rPr>
              <a:t> 취소 </a:t>
            </a:r>
            <a:r>
              <a:rPr lang="en-US" altLang="ko-KR" sz="600" dirty="0">
                <a:latin typeface="+mn-ea"/>
              </a:rPr>
              <a:t>/</a:t>
            </a:r>
            <a:r>
              <a:rPr lang="ko-KR" altLang="en-US" sz="600" dirty="0">
                <a:latin typeface="+mn-ea"/>
              </a:rPr>
              <a:t> 팝업 닫힘 </a:t>
            </a:r>
            <a:endParaRPr lang="en-US" altLang="ko-KR" sz="600" dirty="0">
              <a:latin typeface="+mn-ea"/>
            </a:endParaRPr>
          </a:p>
          <a:p>
            <a:pPr lvl="1"/>
            <a:r>
              <a:rPr kumimoji="1" lang="ko-KR" altLang="en-US" sz="600" dirty="0">
                <a:latin typeface="+mn-ea"/>
              </a:rPr>
              <a:t>완료 클릭 </a:t>
            </a:r>
            <a:r>
              <a:rPr kumimoji="1" lang="en-US" altLang="ko-KR" sz="600" dirty="0">
                <a:latin typeface="+mn-ea"/>
              </a:rPr>
              <a:t>&gt;</a:t>
            </a:r>
            <a:r>
              <a:rPr kumimoji="1" lang="ko-KR" altLang="en-US" sz="600" dirty="0">
                <a:latin typeface="+mn-ea"/>
              </a:rPr>
              <a:t> </a:t>
            </a:r>
            <a:endParaRPr kumimoji="1" lang="en-US" altLang="ko-KR" sz="600" dirty="0">
              <a:latin typeface="+mn-ea"/>
            </a:endParaRPr>
          </a:p>
          <a:p>
            <a:pPr lvl="2"/>
            <a:r>
              <a:rPr kumimoji="1" lang="ko-KR" altLang="en-US" sz="600" dirty="0">
                <a:latin typeface="+mn-ea"/>
              </a:rPr>
              <a:t>모든 워크스페이스에 새로운 오너가 선택되었는지 체크</a:t>
            </a:r>
            <a:endParaRPr kumimoji="1" lang="en-US" altLang="ko-KR" sz="600" dirty="0">
              <a:latin typeface="+mn-ea"/>
            </a:endParaRPr>
          </a:p>
          <a:p>
            <a:pPr lvl="3"/>
            <a:r>
              <a:rPr kumimoji="1" lang="ko-KR" altLang="en-US" sz="600" dirty="0">
                <a:latin typeface="+mn-ea"/>
              </a:rPr>
              <a:t>실패 </a:t>
            </a:r>
            <a:r>
              <a:rPr kumimoji="1" lang="en-US" altLang="ko-KR" sz="600" dirty="0">
                <a:latin typeface="+mn-ea"/>
              </a:rPr>
              <a:t>&gt;</a:t>
            </a:r>
            <a:r>
              <a:rPr kumimoji="1" lang="ko-KR" altLang="en-US" sz="600" dirty="0">
                <a:latin typeface="+mn-ea"/>
              </a:rPr>
              <a:t> 해당 부분에 에러 문구 표시</a:t>
            </a:r>
            <a:endParaRPr kumimoji="1" lang="en-US" altLang="ko-KR" sz="600" dirty="0">
              <a:latin typeface="+mn-ea"/>
            </a:endParaRPr>
          </a:p>
          <a:p>
            <a:pPr lvl="3"/>
            <a:r>
              <a:rPr kumimoji="1" lang="ko-KR" altLang="en-US" sz="600" dirty="0">
                <a:latin typeface="+mn-ea"/>
              </a:rPr>
              <a:t>성공 </a:t>
            </a:r>
            <a:r>
              <a:rPr kumimoji="1" lang="en-US" altLang="ko-KR" sz="600" dirty="0">
                <a:latin typeface="+mn-ea"/>
              </a:rPr>
              <a:t>&gt;</a:t>
            </a:r>
            <a:r>
              <a:rPr kumimoji="1" lang="ko-KR" altLang="en-US" sz="600" dirty="0">
                <a:latin typeface="+mn-ea"/>
              </a:rPr>
              <a:t> 오너 변경 완료 토스트 출력 </a:t>
            </a:r>
            <a:r>
              <a:rPr kumimoji="1" lang="en-US" altLang="ko-KR" sz="600" dirty="0">
                <a:latin typeface="+mn-ea"/>
              </a:rPr>
              <a:t>&amp; </a:t>
            </a:r>
            <a:r>
              <a:rPr kumimoji="1" lang="ko-KR" altLang="en-US" sz="600" dirty="0">
                <a:latin typeface="+mn-ea"/>
              </a:rPr>
              <a:t>새로운 오너에게 이메일 전송 </a:t>
            </a:r>
            <a:r>
              <a:rPr kumimoji="1" lang="ko-KR" altLang="en-US" sz="600" dirty="0">
                <a:solidFill>
                  <a:srgbClr val="00B0F0"/>
                </a:solidFill>
                <a:latin typeface="+mn-ea"/>
              </a:rPr>
              <a:t>☞</a:t>
            </a:r>
            <a:r>
              <a:rPr kumimoji="1" lang="en-US" altLang="ko-KR" sz="600" dirty="0">
                <a:solidFill>
                  <a:srgbClr val="00B0F0"/>
                </a:solidFill>
                <a:latin typeface="+mn-ea"/>
              </a:rPr>
              <a:t>[014.2]</a:t>
            </a:r>
            <a:r>
              <a:rPr kumimoji="1" lang="ko-KR" altLang="en-US" sz="600" dirty="0">
                <a:solidFill>
                  <a:srgbClr val="00B0F0"/>
                </a:solidFill>
                <a:latin typeface="+mn-ea"/>
              </a:rPr>
              <a:t> </a:t>
            </a:r>
            <a:r>
              <a:rPr kumimoji="1" lang="en-US" altLang="ko-KR" sz="600" dirty="0">
                <a:solidFill>
                  <a:srgbClr val="00B0F0"/>
                </a:solidFill>
                <a:latin typeface="+mn-ea"/>
              </a:rPr>
              <a:t>/</a:t>
            </a:r>
            <a:r>
              <a:rPr kumimoji="1" lang="ko-KR" altLang="en-US" sz="600" dirty="0">
                <a:solidFill>
                  <a:srgbClr val="00B0F0"/>
                </a:solidFill>
                <a:latin typeface="+mn-ea"/>
              </a:rPr>
              <a:t> </a:t>
            </a:r>
            <a:r>
              <a:rPr kumimoji="1" lang="en-US" altLang="ko-KR" sz="600" dirty="0">
                <a:solidFill>
                  <a:srgbClr val="00B0F0"/>
                </a:solidFill>
                <a:latin typeface="+mn-ea"/>
              </a:rPr>
              <a:t>[M-Core]WF-A2-Email</a:t>
            </a:r>
            <a:endParaRPr lang="en-US" altLang="ko-KR" sz="600" dirty="0">
              <a:latin typeface="+mn-ea"/>
              <a:ea typeface="+mn-ea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3887123" y="5248118"/>
            <a:ext cx="2358094" cy="249130"/>
            <a:chOff x="4093583" y="6193790"/>
            <a:chExt cx="2358094" cy="249130"/>
          </a:xfrm>
        </p:grpSpPr>
        <p:sp>
          <p:nvSpPr>
            <p:cNvPr id="68" name="모서리가 둥근 직사각형 127"/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Done</a:t>
              </a:r>
              <a:endParaRPr lang="ko-KR" altLang="en-US" sz="800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69" name="모서리가 둥근 직사각형 127"/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Cancel</a:t>
              </a:r>
              <a:endParaRPr lang="ko-KR" altLang="en-US" sz="800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123" name="Oval 55"/>
          <p:cNvSpPr/>
          <p:nvPr/>
        </p:nvSpPr>
        <p:spPr>
          <a:xfrm>
            <a:off x="3728730" y="5296947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endParaRPr 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439953" y="2222709"/>
            <a:ext cx="5252434" cy="44810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Change owner</a:t>
            </a:r>
            <a:endParaRPr lang="en-US" altLang="ko-KR" sz="1000" b="1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62" name="제목 2"/>
          <p:cNvSpPr txBox="1">
            <a:spLocks/>
          </p:cNvSpPr>
          <p:nvPr/>
        </p:nvSpPr>
        <p:spPr bwMode="auto">
          <a:xfrm>
            <a:off x="2870402" y="3499617"/>
            <a:ext cx="625999" cy="171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0" rIns="0" bIns="0" anchor="t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Nanum Gothic" charset="-127"/>
              </a:rPr>
              <a:t>New owner</a:t>
            </a:r>
          </a:p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7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987200" y="1886797"/>
            <a:ext cx="281094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[014.0]</a:t>
            </a:r>
            <a:endParaRPr lang="ko-KR" altLang="en-US" sz="5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47" name="제목 2">
            <a:extLst>
              <a:ext uri="{FF2B5EF4-FFF2-40B4-BE49-F238E27FC236}">
                <a16:creationId xmlns:a16="http://schemas.microsoft.com/office/drawing/2014/main" id="{09B62F1D-E9B0-8D4A-8327-B9398A715975}"/>
              </a:ext>
            </a:extLst>
          </p:cNvPr>
          <p:cNvSpPr txBox="1">
            <a:spLocks/>
          </p:cNvSpPr>
          <p:nvPr/>
        </p:nvSpPr>
        <p:spPr bwMode="auto">
          <a:xfrm>
            <a:off x="2268294" y="6461831"/>
            <a:ext cx="2326266" cy="188619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600" b="1" dirty="0">
                <a:latin typeface="+mn-ea"/>
                <a:ea typeface="+mn-ea"/>
                <a:cs typeface="Malgun Gothic" charset="-127"/>
                <a:sym typeface="Wingdings"/>
              </a:rPr>
              <a:t>Usage status</a:t>
            </a:r>
            <a:endParaRPr lang="en-US" altLang="ko-KR" sz="600" b="1" dirty="0">
              <a:latin typeface="+mn-ea"/>
              <a:ea typeface="+mn-ea"/>
              <a:cs typeface="Malgun Gothic" charset="-127"/>
            </a:endParaRPr>
          </a:p>
        </p:txBody>
      </p:sp>
      <p:sp>
        <p:nvSpPr>
          <p:cNvPr id="48" name="Username Box">
            <a:extLst>
              <a:ext uri="{FF2B5EF4-FFF2-40B4-BE49-F238E27FC236}">
                <a16:creationId xmlns:a16="http://schemas.microsoft.com/office/drawing/2014/main" id="{0A915177-D99C-5949-A4AC-9BFC8A253EDD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3357874" y="6692291"/>
            <a:ext cx="2547323" cy="158839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 Regular" charset="-127"/>
              </a:rPr>
              <a:t>default </a:t>
            </a:r>
            <a:r>
              <a:rPr kumimoji="1" lang="en-US" altLang="ko-KR" sz="600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 Regular" charset="-127"/>
              </a:rPr>
              <a:t>w.s</a:t>
            </a:r>
            <a:r>
              <a:rPr kumimoji="1"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 Regular" charset="-127"/>
              </a:rPr>
              <a:t> permission schema</a:t>
            </a:r>
          </a:p>
        </p:txBody>
      </p:sp>
      <p:sp>
        <p:nvSpPr>
          <p:cNvPr id="49" name="제목 2">
            <a:extLst>
              <a:ext uri="{FF2B5EF4-FFF2-40B4-BE49-F238E27FC236}">
                <a16:creationId xmlns:a16="http://schemas.microsoft.com/office/drawing/2014/main" id="{82714E29-7088-CF48-B91C-585645EE23E2}"/>
              </a:ext>
            </a:extLst>
          </p:cNvPr>
          <p:cNvSpPr txBox="1">
            <a:spLocks/>
          </p:cNvSpPr>
          <p:nvPr/>
        </p:nvSpPr>
        <p:spPr bwMode="auto">
          <a:xfrm>
            <a:off x="2368639" y="6621975"/>
            <a:ext cx="1006556" cy="322183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WS permission schema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WS Members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Set as the favorite</a:t>
            </a:r>
          </a:p>
        </p:txBody>
      </p:sp>
      <p:sp>
        <p:nvSpPr>
          <p:cNvPr id="50" name="Username Box">
            <a:extLst>
              <a:ext uri="{FF2B5EF4-FFF2-40B4-BE49-F238E27FC236}">
                <a16:creationId xmlns:a16="http://schemas.microsoft.com/office/drawing/2014/main" id="{00D4C7C8-C7E1-9141-8862-4E912259E818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3357874" y="6892721"/>
            <a:ext cx="2547323" cy="158839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rPr>
              <a:t>Owner : </a:t>
            </a: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rPr>
              <a:t>John Smith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rPr>
              <a:t>       l     </a:t>
            </a:r>
            <a:r>
              <a:rPr kumimoji="1"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 Regular" charset="-127"/>
              </a:rPr>
              <a:t>15 Members &amp; 3 Groups</a:t>
            </a:r>
            <a:r>
              <a:rPr kumimoji="1"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 Regular" charset="-127"/>
              </a:rPr>
              <a:t>    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rPr>
              <a:t>l</a:t>
            </a:r>
            <a:endParaRPr kumimoji="1"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 Regular" charset="-127"/>
            </a:endParaRPr>
          </a:p>
        </p:txBody>
      </p:sp>
      <p:sp>
        <p:nvSpPr>
          <p:cNvPr id="51" name="제목 2">
            <a:extLst>
              <a:ext uri="{FF2B5EF4-FFF2-40B4-BE49-F238E27FC236}">
                <a16:creationId xmlns:a16="http://schemas.microsoft.com/office/drawing/2014/main" id="{B2A984B7-1EB6-AA45-8838-F8059DF210FC}"/>
              </a:ext>
            </a:extLst>
          </p:cNvPr>
          <p:cNvSpPr txBox="1">
            <a:spLocks/>
          </p:cNvSpPr>
          <p:nvPr/>
        </p:nvSpPr>
        <p:spPr bwMode="auto">
          <a:xfrm>
            <a:off x="2870403" y="2979406"/>
            <a:ext cx="1789280" cy="478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0" rIns="0" bIns="0" anchor="t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700" b="1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rPr>
              <a:t>Workspace name</a:t>
            </a:r>
            <a:endParaRPr lang="en-US" altLang="ko-KR" sz="700" dirty="0">
              <a:solidFill>
                <a:srgbClr val="000000"/>
              </a:solidFill>
              <a:latin typeface="+mn-ea"/>
              <a:ea typeface="+mn-ea"/>
              <a:cs typeface="Nanum Gothic" charset="-127"/>
            </a:endParaRPr>
          </a:p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rPr>
              <a:t>Workspace description</a:t>
            </a:r>
            <a:r>
              <a:rPr lang="ko-KR" altLang="en-US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rPr>
              <a:t> 모두 보여줌</a:t>
            </a:r>
            <a:endParaRPr lang="en-US" altLang="ko-KR" sz="700" dirty="0">
              <a:solidFill>
                <a:srgbClr val="000000"/>
              </a:solidFill>
              <a:latin typeface="+mn-ea"/>
              <a:ea typeface="+mn-ea"/>
              <a:cs typeface="Nanum Gothic" charset="-127"/>
            </a:endParaRPr>
          </a:p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rPr>
              <a:t>Workspace description</a:t>
            </a:r>
            <a:r>
              <a:rPr lang="ko-KR" altLang="en-US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rPr>
              <a:t> 모두 보여줌</a:t>
            </a:r>
            <a:endParaRPr lang="en-US" altLang="ko-KR" sz="700" dirty="0">
              <a:solidFill>
                <a:srgbClr val="000000"/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F39DD37-E766-8142-B4F4-905041092C6B}"/>
              </a:ext>
            </a:extLst>
          </p:cNvPr>
          <p:cNvSpPr/>
          <p:nvPr/>
        </p:nvSpPr>
        <p:spPr>
          <a:xfrm>
            <a:off x="3821690" y="2999403"/>
            <a:ext cx="390330" cy="12489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Public</a:t>
            </a:r>
            <a:endParaRPr kumimoji="1"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113" name="제목 2">
            <a:extLst>
              <a:ext uri="{FF2B5EF4-FFF2-40B4-BE49-F238E27FC236}">
                <a16:creationId xmlns:a16="http://schemas.microsoft.com/office/drawing/2014/main" id="{B0AAEC5B-3D2F-9C4F-8AF7-F17EF10F7878}"/>
              </a:ext>
            </a:extLst>
          </p:cNvPr>
          <p:cNvSpPr txBox="1">
            <a:spLocks/>
          </p:cNvSpPr>
          <p:nvPr/>
        </p:nvSpPr>
        <p:spPr bwMode="auto">
          <a:xfrm>
            <a:off x="3254807" y="2641584"/>
            <a:ext cx="3506338" cy="171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0" rIns="0" bIns="0" anchor="t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ct val="150000"/>
              </a:lnSpc>
              <a:buClr>
                <a:srgbClr val="336699"/>
              </a:buClr>
            </a:pP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Nanum Gothic" charset="-127"/>
              </a:rPr>
              <a:t>2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Nanum Gothic" charset="-127"/>
              </a:rPr>
              <a:t>개의 공유 워크스페이스의 오너를 변경해 주세요</a:t>
            </a:r>
            <a:endParaRPr lang="en-US" altLang="ko-KR" sz="7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725A00-0351-4143-8A65-FA8B74FF2417}"/>
              </a:ext>
            </a:extLst>
          </p:cNvPr>
          <p:cNvSpPr/>
          <p:nvPr/>
        </p:nvSpPr>
        <p:spPr>
          <a:xfrm>
            <a:off x="2680570" y="2999041"/>
            <a:ext cx="125260" cy="12526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kumimoji="1" lang="ko-KR" altLang="en-US" sz="700" b="1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14" name="제목 2">
            <a:extLst>
              <a:ext uri="{FF2B5EF4-FFF2-40B4-BE49-F238E27FC236}">
                <a16:creationId xmlns:a16="http://schemas.microsoft.com/office/drawing/2014/main" id="{D16DB78A-796D-4041-9EE6-37FE10E17821}"/>
              </a:ext>
            </a:extLst>
          </p:cNvPr>
          <p:cNvSpPr txBox="1">
            <a:spLocks/>
          </p:cNvSpPr>
          <p:nvPr/>
        </p:nvSpPr>
        <p:spPr bwMode="auto">
          <a:xfrm>
            <a:off x="2870402" y="4380489"/>
            <a:ext cx="625999" cy="171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0" rIns="0" bIns="0" anchor="t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Nanum Gothic" charset="-127"/>
              </a:rPr>
              <a:t>New owner</a:t>
            </a:r>
          </a:p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7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115" name="제목 2">
            <a:extLst>
              <a:ext uri="{FF2B5EF4-FFF2-40B4-BE49-F238E27FC236}">
                <a16:creationId xmlns:a16="http://schemas.microsoft.com/office/drawing/2014/main" id="{21DCA3AA-C325-5D41-9AA0-98A9AF56C478}"/>
              </a:ext>
            </a:extLst>
          </p:cNvPr>
          <p:cNvSpPr txBox="1">
            <a:spLocks/>
          </p:cNvSpPr>
          <p:nvPr/>
        </p:nvSpPr>
        <p:spPr bwMode="auto">
          <a:xfrm>
            <a:off x="2870403" y="3860278"/>
            <a:ext cx="1789280" cy="478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0" rIns="0" bIns="0" anchor="t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700" b="1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rPr>
              <a:t>Workspace name</a:t>
            </a:r>
            <a:endParaRPr lang="en-US" altLang="ko-KR" sz="700" dirty="0">
              <a:solidFill>
                <a:srgbClr val="000000"/>
              </a:solidFill>
              <a:latin typeface="+mn-ea"/>
              <a:ea typeface="+mn-ea"/>
              <a:cs typeface="Nanum Gothic" charset="-127"/>
            </a:endParaRPr>
          </a:p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rPr>
              <a:t>Workspace description</a:t>
            </a:r>
            <a:r>
              <a:rPr lang="ko-KR" altLang="en-US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rPr>
              <a:t> 모두 보여줌</a:t>
            </a:r>
            <a:endParaRPr lang="en-US" altLang="ko-KR" sz="700" dirty="0">
              <a:solidFill>
                <a:srgbClr val="000000"/>
              </a:solidFill>
              <a:latin typeface="+mn-ea"/>
              <a:ea typeface="+mn-ea"/>
              <a:cs typeface="Nanum Gothic" charset="-127"/>
            </a:endParaRPr>
          </a:p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rPr>
              <a:t>Workspace description</a:t>
            </a:r>
            <a:r>
              <a:rPr lang="ko-KR" altLang="en-US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rPr>
              <a:t> 모두 보여줌</a:t>
            </a:r>
            <a:endParaRPr lang="en-US" altLang="ko-KR" sz="700" dirty="0">
              <a:solidFill>
                <a:srgbClr val="000000"/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02441BE-1F70-B24D-9C5D-41C1B25F24BE}"/>
              </a:ext>
            </a:extLst>
          </p:cNvPr>
          <p:cNvSpPr/>
          <p:nvPr/>
        </p:nvSpPr>
        <p:spPr>
          <a:xfrm>
            <a:off x="2680570" y="3879913"/>
            <a:ext cx="125260" cy="12526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kumimoji="1" lang="ko-KR" altLang="en-US" sz="700" b="1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22" name="제목 2">
            <a:extLst>
              <a:ext uri="{FF2B5EF4-FFF2-40B4-BE49-F238E27FC236}">
                <a16:creationId xmlns:a16="http://schemas.microsoft.com/office/drawing/2014/main" id="{1C24C3BE-AEB7-DA48-9B32-E0BDCA93E4C8}"/>
              </a:ext>
            </a:extLst>
          </p:cNvPr>
          <p:cNvSpPr txBox="1">
            <a:spLocks/>
          </p:cNvSpPr>
          <p:nvPr/>
        </p:nvSpPr>
        <p:spPr bwMode="auto">
          <a:xfrm>
            <a:off x="3496401" y="3495801"/>
            <a:ext cx="1764183" cy="179453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  <a:extLst/>
        </p:spPr>
        <p:txBody>
          <a:bodyPr lIns="180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600" i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아무개</a:t>
            </a:r>
            <a:r>
              <a:rPr lang="en-US" altLang="ko-KR" sz="600" i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(IDIDID)</a:t>
            </a:r>
            <a:r>
              <a:rPr lang="ko-KR" altLang="en-US" sz="600" i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</a:t>
            </a:r>
            <a:r>
              <a:rPr lang="en-US" altLang="ko-KR" sz="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l Owner   </a:t>
            </a:r>
            <a:r>
              <a:rPr lang="ko-KR" altLang="en-US" sz="6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삭제예정</a:t>
            </a:r>
            <a:endParaRPr lang="en-US" altLang="ko-KR" sz="600" i="1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24" name="제목 2">
            <a:extLst>
              <a:ext uri="{FF2B5EF4-FFF2-40B4-BE49-F238E27FC236}">
                <a16:creationId xmlns:a16="http://schemas.microsoft.com/office/drawing/2014/main" id="{F15744C2-7261-B740-A8B6-03E989A13813}"/>
              </a:ext>
            </a:extLst>
          </p:cNvPr>
          <p:cNvSpPr txBox="1">
            <a:spLocks/>
          </p:cNvSpPr>
          <p:nvPr/>
        </p:nvSpPr>
        <p:spPr bwMode="auto">
          <a:xfrm flipH="1">
            <a:off x="5018415" y="3498032"/>
            <a:ext cx="242169" cy="179453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36000" tIns="36000" rIns="3600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▼</a:t>
            </a:r>
          </a:p>
        </p:txBody>
      </p:sp>
      <p:sp>
        <p:nvSpPr>
          <p:cNvPr id="125" name="제목 2">
            <a:extLst>
              <a:ext uri="{FF2B5EF4-FFF2-40B4-BE49-F238E27FC236}">
                <a16:creationId xmlns:a16="http://schemas.microsoft.com/office/drawing/2014/main" id="{AA9E75B9-A765-4640-926F-22911EA2DADB}"/>
              </a:ext>
            </a:extLst>
          </p:cNvPr>
          <p:cNvSpPr txBox="1">
            <a:spLocks/>
          </p:cNvSpPr>
          <p:nvPr/>
        </p:nvSpPr>
        <p:spPr bwMode="auto">
          <a:xfrm flipH="1">
            <a:off x="3529188" y="3497629"/>
            <a:ext cx="242169" cy="179453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36000" tIns="36000" rIns="3600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✓</a:t>
            </a:r>
            <a:endParaRPr lang="en-US" altLang="ko-KR" sz="6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26" name="제목 2">
            <a:extLst>
              <a:ext uri="{FF2B5EF4-FFF2-40B4-BE49-F238E27FC236}">
                <a16:creationId xmlns:a16="http://schemas.microsoft.com/office/drawing/2014/main" id="{3FEA37FC-4CF4-D448-991A-B4A3A8857EC9}"/>
              </a:ext>
            </a:extLst>
          </p:cNvPr>
          <p:cNvSpPr txBox="1">
            <a:spLocks/>
          </p:cNvSpPr>
          <p:nvPr/>
        </p:nvSpPr>
        <p:spPr bwMode="auto">
          <a:xfrm>
            <a:off x="3494638" y="4380200"/>
            <a:ext cx="1764183" cy="17945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  <a:extLst/>
        </p:spPr>
        <p:txBody>
          <a:bodyPr lIns="180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600" dirty="0">
                <a:solidFill>
                  <a:prstClr val="white">
                    <a:lumMod val="7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Search by full name or username</a:t>
            </a:r>
          </a:p>
        </p:txBody>
      </p:sp>
      <p:pic>
        <p:nvPicPr>
          <p:cNvPr id="127" name="그림 126">
            <a:extLst>
              <a:ext uri="{FF2B5EF4-FFF2-40B4-BE49-F238E27FC236}">
                <a16:creationId xmlns:a16="http://schemas.microsoft.com/office/drawing/2014/main" id="{18DAA557-7A49-BD4E-86D6-B615549AF2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673" y="4430132"/>
            <a:ext cx="78738" cy="78738"/>
          </a:xfrm>
          <a:prstGeom prst="rect">
            <a:avLst/>
          </a:prstGeom>
        </p:spPr>
      </p:pic>
      <p:sp>
        <p:nvSpPr>
          <p:cNvPr id="128" name="제목 2">
            <a:extLst>
              <a:ext uri="{FF2B5EF4-FFF2-40B4-BE49-F238E27FC236}">
                <a16:creationId xmlns:a16="http://schemas.microsoft.com/office/drawing/2014/main" id="{8A6D9777-1405-9249-A29B-0B0A672263B5}"/>
              </a:ext>
            </a:extLst>
          </p:cNvPr>
          <p:cNvSpPr txBox="1">
            <a:spLocks/>
          </p:cNvSpPr>
          <p:nvPr/>
        </p:nvSpPr>
        <p:spPr bwMode="auto">
          <a:xfrm>
            <a:off x="3494638" y="4559132"/>
            <a:ext cx="1764183" cy="5065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  <a:extLst/>
        </p:spPr>
        <p:txBody>
          <a:bodyPr lIns="180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Full</a:t>
            </a:r>
            <a:r>
              <a:rPr lang="ko-KR" altLang="en-US" sz="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</a:t>
            </a:r>
            <a:r>
              <a:rPr lang="en-US" altLang="ko-KR" sz="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name</a:t>
            </a:r>
            <a:r>
              <a:rPr lang="ko-KR" altLang="en-US" sz="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</a:t>
            </a:r>
            <a:r>
              <a:rPr lang="en-US" altLang="ko-KR" sz="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(username)</a:t>
            </a:r>
            <a:r>
              <a:rPr lang="ko-KR" altLang="en-US" sz="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</a:t>
            </a:r>
            <a:r>
              <a:rPr lang="ko-KR" altLang="en-US" sz="6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ㅣ</a:t>
            </a:r>
            <a:r>
              <a:rPr lang="ko-KR" altLang="en-US" sz="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</a:t>
            </a:r>
            <a:r>
              <a:rPr lang="en-US" altLang="ko-KR" sz="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Watcher</a:t>
            </a:r>
          </a:p>
          <a:p>
            <a:pPr>
              <a:lnSpc>
                <a:spcPct val="150000"/>
              </a:lnSpc>
            </a:pPr>
            <a:r>
              <a:rPr lang="ko-KR" altLang="en-US" sz="600" i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아무개</a:t>
            </a:r>
            <a:r>
              <a:rPr lang="en-US" altLang="ko-KR" sz="600" i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(IDIDID) </a:t>
            </a:r>
            <a:r>
              <a:rPr lang="en-US" altLang="ko-KR" sz="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l Owner   </a:t>
            </a:r>
            <a:r>
              <a:rPr lang="ko-KR" altLang="en-US" sz="6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삭제예정</a:t>
            </a:r>
            <a:r>
              <a:rPr lang="en-US" altLang="ko-KR" sz="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</a:t>
            </a:r>
            <a:endParaRPr lang="ko-KR" altLang="en-US" sz="600" i="1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Full</a:t>
            </a:r>
            <a:r>
              <a:rPr lang="ko-KR" altLang="en-US" sz="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</a:t>
            </a:r>
            <a:r>
              <a:rPr lang="en-US" altLang="ko-KR" sz="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name</a:t>
            </a:r>
            <a:r>
              <a:rPr lang="ko-KR" altLang="en-US" sz="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</a:t>
            </a:r>
            <a:r>
              <a:rPr lang="en-US" altLang="ko-KR" sz="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(username) l Manager</a:t>
            </a:r>
            <a:endParaRPr lang="en-US" altLang="ko-KR" sz="600" strike="sngStrike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B7256436-8831-2042-A90C-86D5E6AC6BD9}"/>
              </a:ext>
            </a:extLst>
          </p:cNvPr>
          <p:cNvCxnSpPr/>
          <p:nvPr/>
        </p:nvCxnSpPr>
        <p:spPr>
          <a:xfrm>
            <a:off x="3673180" y="4430132"/>
            <a:ext cx="0" cy="8342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2A67160-0403-D846-A0EA-2D4FA427046F}"/>
              </a:ext>
            </a:extLst>
          </p:cNvPr>
          <p:cNvSpPr/>
          <p:nvPr/>
        </p:nvSpPr>
        <p:spPr>
          <a:xfrm>
            <a:off x="5197506" y="4586428"/>
            <a:ext cx="45719" cy="337714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1" name="제목 2">
            <a:extLst>
              <a:ext uri="{FF2B5EF4-FFF2-40B4-BE49-F238E27FC236}">
                <a16:creationId xmlns:a16="http://schemas.microsoft.com/office/drawing/2014/main" id="{889C4BED-9C9F-384D-803E-371D7071ECDA}"/>
              </a:ext>
            </a:extLst>
          </p:cNvPr>
          <p:cNvSpPr txBox="1">
            <a:spLocks/>
          </p:cNvSpPr>
          <p:nvPr/>
        </p:nvSpPr>
        <p:spPr bwMode="auto">
          <a:xfrm flipH="1">
            <a:off x="3529188" y="4718917"/>
            <a:ext cx="242169" cy="179453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36000" tIns="36000" rIns="3600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✓</a:t>
            </a:r>
            <a:endParaRPr lang="en-US" altLang="ko-KR" sz="6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3742398" y="265885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83099D64-952C-3B4F-90E9-7C14B6E982E9}"/>
              </a:ext>
            </a:extLst>
          </p:cNvPr>
          <p:cNvSpPr/>
          <p:nvPr/>
        </p:nvSpPr>
        <p:spPr>
          <a:xfrm>
            <a:off x="2449820" y="2991874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pic>
        <p:nvPicPr>
          <p:cNvPr id="133" name="그림 132">
            <a:extLst>
              <a:ext uri="{FF2B5EF4-FFF2-40B4-BE49-F238E27FC236}">
                <a16:creationId xmlns:a16="http://schemas.microsoft.com/office/drawing/2014/main" id="{C99C6276-C6C2-5E42-AAA6-A2F91EA290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567" y="3020259"/>
            <a:ext cx="82790" cy="82790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C6414760-A029-2E4A-A394-6AE4B431EA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567" y="3900793"/>
            <a:ext cx="82790" cy="82790"/>
          </a:xfrm>
          <a:prstGeom prst="rect">
            <a:avLst/>
          </a:prstGeom>
        </p:spPr>
      </p:pic>
      <p:sp>
        <p:nvSpPr>
          <p:cNvPr id="135" name="제목 2">
            <a:extLst>
              <a:ext uri="{FF2B5EF4-FFF2-40B4-BE49-F238E27FC236}">
                <a16:creationId xmlns:a16="http://schemas.microsoft.com/office/drawing/2014/main" id="{CF33E873-4153-E147-A70C-4F04698F6DD3}"/>
              </a:ext>
            </a:extLst>
          </p:cNvPr>
          <p:cNvSpPr txBox="1">
            <a:spLocks/>
          </p:cNvSpPr>
          <p:nvPr/>
        </p:nvSpPr>
        <p:spPr bwMode="auto">
          <a:xfrm>
            <a:off x="4119822" y="3650756"/>
            <a:ext cx="1131509" cy="171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0" rIns="0" bIns="0" anchor="t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>
              <a:lnSpc>
                <a:spcPct val="150000"/>
              </a:lnSpc>
              <a:buClr>
                <a:srgbClr val="336699"/>
              </a:buClr>
            </a:pPr>
            <a:r>
              <a:rPr lang="en-US" altLang="ko-KR" sz="700" i="1" dirty="0">
                <a:solidFill>
                  <a:srgbClr val="FF0000"/>
                </a:solidFill>
                <a:latin typeface="+mn-ea"/>
                <a:ea typeface="+mn-ea"/>
                <a:cs typeface="Nanum Gothic" charset="-127"/>
              </a:rPr>
              <a:t>Need to change</a:t>
            </a:r>
          </a:p>
        </p:txBody>
      </p:sp>
    </p:spTree>
    <p:extLst>
      <p:ext uri="{BB962C8B-B14F-4D97-AF65-F5344CB8AC3E}">
        <p14:creationId xmlns:p14="http://schemas.microsoft.com/office/powerpoint/2010/main" val="844495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2.1.2</a:t>
            </a:r>
            <a:r>
              <a:rPr lang="ko-KR" altLang="en-US" dirty="0">
                <a:latin typeface="+mn-ea"/>
                <a:ea typeface="+mn-ea"/>
              </a:rPr>
              <a:t> 사용자 추가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2.1 ADMINISTRATION &gt; Users &gt; Members 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Member</a:t>
            </a:r>
            <a:r>
              <a:rPr kumimoji="1" lang="ko-KR" altLang="en-US" b="1" dirty="0">
                <a:latin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cs typeface="Malgun Gothic" charset="-127"/>
              </a:rPr>
              <a:t>lists</a:t>
            </a:r>
            <a:r>
              <a:rPr kumimoji="1" lang="ko-KR" altLang="en-US" b="1" dirty="0">
                <a:latin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cs typeface="Malgun Gothic" charset="-127"/>
              </a:rPr>
              <a:t>(3)</a:t>
            </a:r>
            <a:endParaRPr kumimoji="1" lang="ko-KR" altLang="en-US" dirty="0"/>
          </a:p>
        </p:txBody>
      </p:sp>
      <p:sp>
        <p:nvSpPr>
          <p:cNvPr id="78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</a:rPr>
              <a:pPr/>
              <a:t>11</a:t>
            </a:fld>
            <a:endParaRPr lang="ko-KR" altLang="en-US" dirty="0">
              <a:solidFill>
                <a:schemeClr val="accent4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600" dirty="0">
                <a:latin typeface="+mn-ea"/>
              </a:rPr>
              <a:t>이름</a:t>
            </a:r>
            <a:endParaRPr lang="en-US" altLang="ko-KR" sz="600" dirty="0">
              <a:latin typeface="+mn-ea"/>
            </a:endParaRPr>
          </a:p>
          <a:p>
            <a:pPr lvl="1"/>
            <a:r>
              <a:rPr lang="en-US" altLang="ko-KR" sz="600" dirty="0">
                <a:latin typeface="+mn-ea"/>
              </a:rPr>
              <a:t>Validation Check</a:t>
            </a:r>
            <a:r>
              <a:rPr lang="ko-KR" altLang="en-US" sz="600" dirty="0">
                <a:latin typeface="+mn-ea"/>
              </a:rPr>
              <a:t> 없음</a:t>
            </a:r>
            <a:r>
              <a:rPr lang="en-US" altLang="ko-KR" sz="600" dirty="0">
                <a:latin typeface="+mn-ea"/>
              </a:rPr>
              <a:t>.</a:t>
            </a:r>
            <a:r>
              <a:rPr lang="ko-KR" altLang="en-US" sz="600" dirty="0">
                <a:latin typeface="+mn-ea"/>
              </a:rPr>
              <a:t> </a:t>
            </a:r>
            <a:r>
              <a:rPr lang="en-US" altLang="ko-KR" sz="600" dirty="0">
                <a:latin typeface="+mn-ea"/>
              </a:rPr>
              <a:t>max</a:t>
            </a:r>
            <a:r>
              <a:rPr lang="ko-KR" altLang="en-US" sz="600" dirty="0">
                <a:latin typeface="+mn-ea"/>
              </a:rPr>
              <a:t> </a:t>
            </a:r>
            <a:r>
              <a:rPr lang="en-US" altLang="ko-KR" sz="600" dirty="0">
                <a:latin typeface="+mn-ea"/>
              </a:rPr>
              <a:t>length</a:t>
            </a:r>
            <a:r>
              <a:rPr lang="ko-KR" altLang="en-US" sz="600" dirty="0">
                <a:latin typeface="+mn-ea"/>
              </a:rPr>
              <a:t>만 체크함</a:t>
            </a:r>
            <a:endParaRPr lang="en-US" altLang="ko-KR" sz="600" dirty="0">
              <a:latin typeface="+mn-ea"/>
            </a:endParaRPr>
          </a:p>
          <a:p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아이디</a:t>
            </a: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1"/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포커스 아웃 시 </a:t>
            </a:r>
            <a:r>
              <a:rPr lang="en-US" altLang="ko-KR" sz="600" dirty="0">
                <a:solidFill>
                  <a:srgbClr val="FF0000"/>
                </a:solidFill>
                <a:latin typeface="+mn-ea"/>
              </a:rPr>
              <a:t>Validation Check</a:t>
            </a:r>
          </a:p>
          <a:p>
            <a:pPr lvl="2"/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가능한 경우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‘ V ’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표시</a:t>
            </a: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2"/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불가한 경우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‘ X ’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표시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+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에러 문구 출력</a:t>
            </a: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3"/>
            <a:r>
              <a:rPr lang="ko-KR" altLang="en-US" sz="600" dirty="0">
                <a:solidFill>
                  <a:srgbClr val="FF0000"/>
                </a:solidFill>
                <a:latin typeface="+mn-ea"/>
              </a:rPr>
              <a:t>중복 아이디 </a:t>
            </a:r>
            <a:r>
              <a:rPr lang="en-US" altLang="ko-KR" sz="600" dirty="0">
                <a:solidFill>
                  <a:srgbClr val="FF0000"/>
                </a:solidFill>
                <a:latin typeface="+mn-ea"/>
              </a:rPr>
              <a:t>: </a:t>
            </a:r>
            <a:r>
              <a:rPr lang="ko-KR" altLang="en-US" sz="600" dirty="0">
                <a:solidFill>
                  <a:srgbClr val="FF0000"/>
                </a:solidFill>
                <a:latin typeface="+mn-ea"/>
              </a:rPr>
              <a:t>이미 사용중인 아이디입니다</a:t>
            </a:r>
            <a:endParaRPr lang="en-US" altLang="ko-KR" sz="600" dirty="0">
              <a:solidFill>
                <a:srgbClr val="FF0000"/>
              </a:solidFill>
              <a:latin typeface="+mn-ea"/>
            </a:endParaRPr>
          </a:p>
          <a:p>
            <a:pPr lvl="3"/>
            <a:r>
              <a:rPr lang="ko-KR" altLang="en-US" sz="600" dirty="0">
                <a:solidFill>
                  <a:srgbClr val="FF0000"/>
                </a:solidFill>
                <a:latin typeface="+mn-ea"/>
              </a:rPr>
              <a:t>양식 오류 </a:t>
            </a:r>
            <a:r>
              <a:rPr lang="en-US" altLang="ko-KR" sz="600" dirty="0">
                <a:solidFill>
                  <a:srgbClr val="FF0000"/>
                </a:solidFill>
                <a:latin typeface="+mn-ea"/>
              </a:rPr>
              <a:t>: </a:t>
            </a:r>
            <a:r>
              <a:rPr lang="ko-KR" altLang="en-US" sz="600" dirty="0">
                <a:solidFill>
                  <a:srgbClr val="FF0000"/>
                </a:solidFill>
                <a:latin typeface="+mn-ea"/>
              </a:rPr>
              <a:t>아이디는 영문</a:t>
            </a:r>
            <a:r>
              <a:rPr lang="en-US" altLang="ko-KR" sz="600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600" dirty="0">
                <a:solidFill>
                  <a:srgbClr val="FF0000"/>
                </a:solidFill>
                <a:latin typeface="+mn-ea"/>
              </a:rPr>
              <a:t>숫자 조합으로 </a:t>
            </a:r>
            <a:r>
              <a:rPr lang="en-US" altLang="ko-KR" sz="600" dirty="0">
                <a:solidFill>
                  <a:srgbClr val="FF0000"/>
                </a:solidFill>
                <a:latin typeface="+mn-ea"/>
              </a:rPr>
              <a:t>3</a:t>
            </a:r>
            <a:r>
              <a:rPr lang="ko-KR" altLang="en-US" sz="600" dirty="0">
                <a:solidFill>
                  <a:srgbClr val="FF0000"/>
                </a:solidFill>
                <a:latin typeface="+mn-ea"/>
              </a:rPr>
              <a:t>자에서 </a:t>
            </a:r>
            <a:r>
              <a:rPr lang="en-US" altLang="ko-KR" sz="600" dirty="0">
                <a:solidFill>
                  <a:srgbClr val="FF0000"/>
                </a:solidFill>
                <a:latin typeface="+mn-ea"/>
              </a:rPr>
              <a:t>20</a:t>
            </a:r>
            <a:r>
              <a:rPr lang="ko-KR" altLang="en-US" sz="600" dirty="0">
                <a:solidFill>
                  <a:srgbClr val="FF0000"/>
                </a:solidFill>
                <a:latin typeface="+mn-ea"/>
              </a:rPr>
              <a:t>자</a:t>
            </a:r>
            <a:r>
              <a:rPr lang="en-US" altLang="ko-KR" sz="600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600" dirty="0">
                <a:solidFill>
                  <a:srgbClr val="FF0000"/>
                </a:solidFill>
                <a:latin typeface="+mn-ea"/>
              </a:rPr>
              <a:t>이내로</a:t>
            </a:r>
            <a:r>
              <a:rPr lang="en-US" altLang="ko-KR" sz="600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600" dirty="0">
                <a:solidFill>
                  <a:srgbClr val="FF0000"/>
                </a:solidFill>
                <a:latin typeface="+mn-ea"/>
              </a:rPr>
              <a:t>한글은 사용할 수 없습니다</a:t>
            </a:r>
            <a:endParaRPr lang="en-US" altLang="ko-KR" sz="600" dirty="0">
              <a:solidFill>
                <a:srgbClr val="FF0000"/>
              </a:solidFill>
              <a:latin typeface="+mn-ea"/>
            </a:endParaRPr>
          </a:p>
          <a:p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이메일 주소</a:t>
            </a: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1"/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포커스 아웃 시 </a:t>
            </a:r>
            <a:r>
              <a:rPr lang="en-US" altLang="ko-KR" sz="600" dirty="0">
                <a:solidFill>
                  <a:srgbClr val="FF0000"/>
                </a:solidFill>
                <a:latin typeface="+mn-ea"/>
              </a:rPr>
              <a:t>Validation Check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  <a:p>
            <a:pPr lvl="2"/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사용 가능한 경우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V ‘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표시</a:t>
            </a: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2"/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사용 불가인 경우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‘ X ‘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표시</a:t>
            </a: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3"/>
            <a:r>
              <a:rPr lang="ko-KR" altLang="en-US" sz="600" dirty="0">
                <a:solidFill>
                  <a:srgbClr val="FF0000"/>
                </a:solidFill>
                <a:latin typeface="+mn-ea"/>
              </a:rPr>
              <a:t>중복 이메일 </a:t>
            </a:r>
            <a:r>
              <a:rPr lang="en-US" altLang="ko-KR" sz="600" dirty="0">
                <a:solidFill>
                  <a:srgbClr val="FF0000"/>
                </a:solidFill>
                <a:latin typeface="+mn-ea"/>
              </a:rPr>
              <a:t>: </a:t>
            </a:r>
            <a:r>
              <a:rPr lang="ko-KR" altLang="en-US" sz="600" dirty="0">
                <a:solidFill>
                  <a:srgbClr val="FF0000"/>
                </a:solidFill>
                <a:latin typeface="+mn-ea"/>
              </a:rPr>
              <a:t>이미 사용 중인 이메일입니다</a:t>
            </a:r>
            <a:endParaRPr lang="en-US" altLang="ko-KR" sz="600" dirty="0">
              <a:solidFill>
                <a:srgbClr val="FF0000"/>
              </a:solidFill>
              <a:latin typeface="+mn-ea"/>
            </a:endParaRPr>
          </a:p>
          <a:p>
            <a:pPr lvl="3"/>
            <a:r>
              <a:rPr lang="ko-KR" altLang="en-US" sz="600" dirty="0">
                <a:solidFill>
                  <a:srgbClr val="FF0000"/>
                </a:solidFill>
                <a:latin typeface="+mn-ea"/>
              </a:rPr>
              <a:t>양식 오류 </a:t>
            </a:r>
            <a:r>
              <a:rPr lang="en-US" altLang="ko-KR" sz="600" dirty="0">
                <a:solidFill>
                  <a:srgbClr val="FF0000"/>
                </a:solidFill>
                <a:latin typeface="+mn-ea"/>
              </a:rPr>
              <a:t>: </a:t>
            </a:r>
            <a:r>
              <a:rPr lang="ko-KR" altLang="en-US" sz="600" dirty="0">
                <a:solidFill>
                  <a:srgbClr val="FF0000"/>
                </a:solidFill>
                <a:latin typeface="+mn-ea"/>
              </a:rPr>
              <a:t>이메일 양식에 맞지 않습니다</a:t>
            </a:r>
            <a:endParaRPr lang="en-US" altLang="ko-KR" sz="600" dirty="0">
              <a:solidFill>
                <a:srgbClr val="FF0000"/>
              </a:solidFill>
              <a:latin typeface="+mn-ea"/>
            </a:endParaRPr>
          </a:p>
          <a:p>
            <a:r>
              <a:rPr lang="ko-KR" altLang="en-US" sz="600" dirty="0">
                <a:latin typeface="+mn-ea"/>
              </a:rPr>
              <a:t>이메일 발송 알림 문구</a:t>
            </a:r>
            <a:endParaRPr lang="en-US" altLang="ko-KR" sz="600" dirty="0">
              <a:latin typeface="+mn-ea"/>
            </a:endParaRPr>
          </a:p>
          <a:p>
            <a:r>
              <a:rPr lang="ko-KR" altLang="en-US" sz="600" dirty="0">
                <a:latin typeface="+mn-ea"/>
              </a:rPr>
              <a:t>컨펌 버튼 영역</a:t>
            </a:r>
            <a:endParaRPr lang="en-US" altLang="ko-KR" sz="600" dirty="0">
              <a:latin typeface="+mn-ea"/>
            </a:endParaRPr>
          </a:p>
          <a:p>
            <a:pPr lvl="1"/>
            <a:r>
              <a:rPr lang="ko-KR" altLang="en-US" sz="600" dirty="0">
                <a:latin typeface="+mn-ea"/>
              </a:rPr>
              <a:t>취소 클릭 </a:t>
            </a:r>
            <a:r>
              <a:rPr lang="en-US" altLang="ko-KR" sz="600" dirty="0">
                <a:latin typeface="+mn-ea"/>
              </a:rPr>
              <a:t>&gt;</a:t>
            </a:r>
            <a:r>
              <a:rPr lang="ko-KR" altLang="en-US" sz="600" dirty="0">
                <a:latin typeface="+mn-ea"/>
              </a:rPr>
              <a:t> 취소 </a:t>
            </a:r>
            <a:r>
              <a:rPr lang="en-US" altLang="ko-KR" sz="600" dirty="0">
                <a:latin typeface="+mn-ea"/>
              </a:rPr>
              <a:t>/</a:t>
            </a:r>
            <a:r>
              <a:rPr lang="ko-KR" altLang="en-US" sz="600" dirty="0">
                <a:latin typeface="+mn-ea"/>
              </a:rPr>
              <a:t> 팝업 닫힘 </a:t>
            </a:r>
            <a:endParaRPr lang="en-US" altLang="ko-KR" sz="600" dirty="0">
              <a:latin typeface="+mn-ea"/>
            </a:endParaRPr>
          </a:p>
          <a:p>
            <a:pPr lvl="1"/>
            <a:r>
              <a:rPr kumimoji="1" lang="ko-KR" altLang="en-US" sz="600" dirty="0">
                <a:latin typeface="+mn-ea"/>
              </a:rPr>
              <a:t>완료 클릭 </a:t>
            </a:r>
            <a:r>
              <a:rPr kumimoji="1" lang="en-US" altLang="ko-KR" sz="600" dirty="0">
                <a:latin typeface="+mn-ea"/>
              </a:rPr>
              <a:t>&gt;</a:t>
            </a:r>
            <a:r>
              <a:rPr kumimoji="1" lang="ko-KR" altLang="en-US" sz="600" dirty="0">
                <a:latin typeface="+mn-ea"/>
              </a:rPr>
              <a:t> 멤버 추가 완료 토스트 출력</a:t>
            </a:r>
            <a:r>
              <a:rPr kumimoji="1" lang="ko-KR" altLang="en-US" sz="600" dirty="0">
                <a:solidFill>
                  <a:srgbClr val="00B0F0"/>
                </a:solidFill>
                <a:latin typeface="+mn-ea"/>
              </a:rPr>
              <a:t>☞</a:t>
            </a:r>
            <a:r>
              <a:rPr kumimoji="1" lang="en-US" altLang="ko-KR" sz="600" dirty="0">
                <a:solidFill>
                  <a:srgbClr val="00B0F0"/>
                </a:solidFill>
                <a:latin typeface="+mn-ea"/>
              </a:rPr>
              <a:t>[015.0]</a:t>
            </a:r>
            <a:r>
              <a:rPr kumimoji="1" lang="ko-KR" altLang="en-US" sz="600" dirty="0">
                <a:latin typeface="+mn-ea"/>
              </a:rPr>
              <a:t> </a:t>
            </a:r>
            <a:r>
              <a:rPr kumimoji="1" lang="en-US" altLang="ko-KR" sz="600" dirty="0">
                <a:latin typeface="+mn-ea"/>
              </a:rPr>
              <a:t>/</a:t>
            </a:r>
            <a:r>
              <a:rPr kumimoji="1" lang="ko-KR" altLang="en-US" sz="600" dirty="0">
                <a:latin typeface="+mn-ea"/>
              </a:rPr>
              <a:t> </a:t>
            </a:r>
            <a:r>
              <a:rPr kumimoji="1" lang="ko-KR" altLang="en-US" sz="600" dirty="0">
                <a:solidFill>
                  <a:srgbClr val="FF0000"/>
                </a:solidFill>
                <a:latin typeface="+mn-ea"/>
              </a:rPr>
              <a:t>사용자 상세 화면으로 랜딩 </a:t>
            </a:r>
            <a:r>
              <a:rPr kumimoji="1" lang="en-US" altLang="ko-KR" sz="600" dirty="0">
                <a:solidFill>
                  <a:srgbClr val="FF0000"/>
                </a:solidFill>
                <a:latin typeface="+mn-ea"/>
              </a:rPr>
              <a:t>/</a:t>
            </a:r>
            <a:r>
              <a:rPr kumimoji="1" lang="ko-KR" altLang="en-US" sz="600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ko-KR" altLang="en-US" sz="600" dirty="0">
                <a:latin typeface="+mn-ea"/>
              </a:rPr>
              <a:t>완료 시</a:t>
            </a:r>
            <a:r>
              <a:rPr kumimoji="1" lang="en-US" altLang="ko-KR" sz="600" dirty="0">
                <a:latin typeface="+mn-ea"/>
              </a:rPr>
              <a:t>,</a:t>
            </a:r>
            <a:r>
              <a:rPr kumimoji="1" lang="ko-KR" altLang="en-US" sz="600" dirty="0">
                <a:latin typeface="+mn-ea"/>
              </a:rPr>
              <a:t> </a:t>
            </a:r>
            <a:r>
              <a:rPr kumimoji="1" lang="ko-KR" altLang="mr-IN" sz="600" dirty="0">
                <a:latin typeface="+mn-ea"/>
              </a:rPr>
              <a:t>이메일 전송</a:t>
            </a:r>
            <a:r>
              <a:rPr kumimoji="1" lang="ko-KR" altLang="mr-IN" sz="600" dirty="0">
                <a:solidFill>
                  <a:srgbClr val="00B0F0"/>
                </a:solidFill>
                <a:latin typeface="+mn-ea"/>
              </a:rPr>
              <a:t>☞</a:t>
            </a:r>
            <a:r>
              <a:rPr kumimoji="1" lang="en-US" altLang="ko-KR" sz="600" dirty="0">
                <a:solidFill>
                  <a:srgbClr val="00B0F0"/>
                </a:solidFill>
                <a:latin typeface="+mn-ea"/>
              </a:rPr>
              <a:t>[M-Core]</a:t>
            </a:r>
            <a:r>
              <a:rPr kumimoji="1" lang="mr-IN" altLang="ko-KR" sz="600" dirty="0">
                <a:solidFill>
                  <a:srgbClr val="00B0F0"/>
                </a:solidFill>
                <a:latin typeface="+mn-ea"/>
              </a:rPr>
              <a:t>WF-A2-Email</a:t>
            </a:r>
          </a:p>
        </p:txBody>
      </p:sp>
      <p:grpSp>
        <p:nvGrpSpPr>
          <p:cNvPr id="55" name="그룹 54"/>
          <p:cNvGrpSpPr/>
          <p:nvPr/>
        </p:nvGrpSpPr>
        <p:grpSpPr>
          <a:xfrm>
            <a:off x="3887123" y="5248118"/>
            <a:ext cx="2358094" cy="249130"/>
            <a:chOff x="4093583" y="6193790"/>
            <a:chExt cx="2358094" cy="249130"/>
          </a:xfrm>
        </p:grpSpPr>
        <p:sp>
          <p:nvSpPr>
            <p:cNvPr id="68" name="모서리가 둥근 직사각형 127"/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Done</a:t>
              </a:r>
              <a:endParaRPr lang="ko-KR" altLang="en-US" sz="800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69" name="모서리가 둥근 직사각형 127"/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Cancel</a:t>
              </a:r>
              <a:endParaRPr lang="ko-KR" altLang="en-US" sz="800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B273B3D2-9E32-4B45-9B32-CF86359A6A05}"/>
              </a:ext>
            </a:extLst>
          </p:cNvPr>
          <p:cNvSpPr txBox="1"/>
          <p:nvPr/>
        </p:nvSpPr>
        <p:spPr>
          <a:xfrm>
            <a:off x="3887123" y="5056951"/>
            <a:ext cx="2537554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When you’ve done, an email will be sent to the new member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1" t="65445" r="73425" b="32038"/>
          <a:stretch/>
        </p:blipFill>
        <p:spPr>
          <a:xfrm>
            <a:off x="3730021" y="5050086"/>
            <a:ext cx="116933" cy="116958"/>
          </a:xfrm>
          <a:prstGeom prst="rect">
            <a:avLst/>
          </a:prstGeom>
        </p:spPr>
      </p:pic>
      <p:sp>
        <p:nvSpPr>
          <p:cNvPr id="117" name="Oval 55"/>
          <p:cNvSpPr/>
          <p:nvPr/>
        </p:nvSpPr>
        <p:spPr>
          <a:xfrm>
            <a:off x="3550649" y="5078657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4</a:t>
            </a:r>
            <a:endParaRPr 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23" name="Oval 55"/>
          <p:cNvSpPr/>
          <p:nvPr/>
        </p:nvSpPr>
        <p:spPr>
          <a:xfrm>
            <a:off x="3728730" y="5296947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5</a:t>
            </a:r>
            <a:endParaRPr 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439953" y="2222709"/>
            <a:ext cx="5252434" cy="44810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Create member</a:t>
            </a:r>
            <a:endParaRPr lang="en-US" altLang="ko-KR" sz="1000" b="1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2295295" y="287849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2294652" y="353877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2439953" y="2831845"/>
            <a:ext cx="5252434" cy="1734787"/>
            <a:chOff x="2553689" y="3417225"/>
            <a:chExt cx="5252434" cy="1734787"/>
          </a:xfrm>
        </p:grpSpPr>
        <p:sp>
          <p:nvSpPr>
            <p:cNvPr id="60" name="직사각형 59"/>
            <p:cNvSpPr/>
            <p:nvPr/>
          </p:nvSpPr>
          <p:spPr>
            <a:xfrm>
              <a:off x="2553689" y="4257116"/>
              <a:ext cx="5252434" cy="24767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bIns="0" rtlCol="0" anchor="ctr"/>
            <a:lstStyle/>
            <a:p>
              <a:r>
                <a:rPr lang="en-US" altLang="ko-KR" sz="700" dirty="0">
                  <a:solidFill>
                    <a:prstClr val="white">
                      <a:lumMod val="75000"/>
                    </a:prstClr>
                  </a:solidFill>
                  <a:latin typeface="+mn-ea"/>
                  <a:cs typeface="Nanum Gothic" charset="-127"/>
                </a:rPr>
                <a:t>Please enter username</a:t>
              </a:r>
              <a:endParaRPr lang="ko-KR" altLang="en-US" sz="700" dirty="0">
                <a:solidFill>
                  <a:prstClr val="white">
                    <a:lumMod val="7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62" name="제목 2"/>
            <p:cNvSpPr txBox="1">
              <a:spLocks/>
            </p:cNvSpPr>
            <p:nvPr/>
          </p:nvSpPr>
          <p:spPr bwMode="auto">
            <a:xfrm>
              <a:off x="2553689" y="3417225"/>
              <a:ext cx="796166" cy="443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0" rIns="0" bIns="0" anchor="t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700" dirty="0">
                  <a:solidFill>
                    <a:srgbClr val="000000"/>
                  </a:solidFill>
                  <a:latin typeface="+mn-ea"/>
                  <a:cs typeface="Nanum Gothic" charset="-127"/>
                </a:rPr>
                <a:t>Full name</a:t>
              </a: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endParaRP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endParaRP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endParaRP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700" dirty="0">
                  <a:solidFill>
                    <a:srgbClr val="000000"/>
                  </a:solidFill>
                  <a:latin typeface="+mn-ea"/>
                  <a:ea typeface="+mn-ea"/>
                  <a:cs typeface="Nanum Gothic" charset="-127"/>
                </a:rPr>
                <a:t>Username</a:t>
              </a: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endParaRP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endParaRP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endParaRP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700" dirty="0">
                  <a:solidFill>
                    <a:srgbClr val="000000"/>
                  </a:solidFill>
                  <a:latin typeface="+mn-ea"/>
                  <a:ea typeface="+mn-ea"/>
                  <a:cs typeface="Nanum Gothic" charset="-127"/>
                </a:rPr>
                <a:t>Email</a:t>
              </a: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endParaRP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endParaRP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2553689" y="4904333"/>
              <a:ext cx="5252434" cy="24767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bIns="0" rtlCol="0" anchor="ctr"/>
            <a:lstStyle/>
            <a:p>
              <a:r>
                <a:rPr lang="en-US" altLang="ko-KR" sz="700" dirty="0">
                  <a:solidFill>
                    <a:prstClr val="white">
                      <a:lumMod val="75000"/>
                    </a:prstClr>
                  </a:solidFill>
                  <a:latin typeface="+mn-ea"/>
                  <a:cs typeface="Nanum Gothic" charset="-127"/>
                </a:rPr>
                <a:t>Please enter Email</a:t>
              </a:r>
              <a:endParaRPr lang="ko-KR" altLang="en-US" sz="700" dirty="0">
                <a:solidFill>
                  <a:prstClr val="white">
                    <a:lumMod val="7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553689" y="3596835"/>
              <a:ext cx="5252434" cy="24767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bIns="0" rtlCol="0" anchor="ctr"/>
            <a:lstStyle/>
            <a:p>
              <a:r>
                <a:rPr lang="en-US" altLang="ko-KR" sz="700" dirty="0">
                  <a:solidFill>
                    <a:prstClr val="white">
                      <a:lumMod val="75000"/>
                    </a:prstClr>
                  </a:solidFill>
                  <a:latin typeface="+mn-ea"/>
                  <a:cs typeface="Nanum Gothic" charset="-127"/>
                </a:rPr>
                <a:t>Please enter full name</a:t>
              </a:r>
              <a:endParaRPr lang="ko-KR" altLang="en-US" sz="700" dirty="0">
                <a:solidFill>
                  <a:prstClr val="white">
                    <a:lumMod val="7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76" name="제목 2"/>
            <p:cNvSpPr txBox="1">
              <a:spLocks/>
            </p:cNvSpPr>
            <p:nvPr/>
          </p:nvSpPr>
          <p:spPr bwMode="auto">
            <a:xfrm>
              <a:off x="7009957" y="3417225"/>
              <a:ext cx="796166" cy="443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0" rIns="0" bIns="0" anchor="t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r"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700" dirty="0">
                  <a:solidFill>
                    <a:srgbClr val="FF0000"/>
                  </a:solidFill>
                  <a:latin typeface="+mn-ea"/>
                  <a:cs typeface="Nanum Gothic" charset="-127"/>
                </a:rPr>
                <a:t>MSG area</a:t>
              </a:r>
            </a:p>
            <a:p>
              <a:pPr algn="r">
                <a:lnSpc>
                  <a:spcPct val="150000"/>
                </a:lnSpc>
                <a:buClr>
                  <a:srgbClr val="336699"/>
                </a:buClr>
              </a:pPr>
              <a:endPara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endParaRPr>
            </a:p>
            <a:p>
              <a:pPr algn="r">
                <a:lnSpc>
                  <a:spcPct val="150000"/>
                </a:lnSpc>
                <a:buClr>
                  <a:srgbClr val="336699"/>
                </a:buClr>
              </a:pPr>
              <a:endPara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endParaRPr>
            </a:p>
            <a:p>
              <a:pPr algn="r">
                <a:lnSpc>
                  <a:spcPct val="150000"/>
                </a:lnSpc>
                <a:buClr>
                  <a:srgbClr val="336699"/>
                </a:buClr>
              </a:pPr>
              <a:endPara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endParaRPr>
            </a:p>
            <a:p>
              <a:pPr algn="r"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700" dirty="0">
                  <a:solidFill>
                    <a:srgbClr val="FF0000"/>
                  </a:solidFill>
                  <a:latin typeface="+mn-ea"/>
                  <a:cs typeface="Nanum Gothic" charset="-127"/>
                </a:rPr>
                <a:t>MSG area</a:t>
              </a:r>
            </a:p>
            <a:p>
              <a:pPr algn="r">
                <a:lnSpc>
                  <a:spcPct val="150000"/>
                </a:lnSpc>
                <a:buClr>
                  <a:srgbClr val="336699"/>
                </a:buClr>
              </a:pPr>
              <a:endParaRPr lang="en-US" altLang="ko-KR" sz="700" dirty="0">
                <a:solidFill>
                  <a:srgbClr val="FF0000"/>
                </a:solidFill>
                <a:latin typeface="+mn-ea"/>
                <a:cs typeface="Nanum Gothic" charset="-127"/>
              </a:endParaRPr>
            </a:p>
            <a:p>
              <a:pPr algn="r">
                <a:lnSpc>
                  <a:spcPct val="150000"/>
                </a:lnSpc>
                <a:buClr>
                  <a:srgbClr val="336699"/>
                </a:buClr>
              </a:pPr>
              <a:endParaRPr lang="en-US" altLang="ko-KR" sz="700" dirty="0">
                <a:solidFill>
                  <a:srgbClr val="FF0000"/>
                </a:solidFill>
                <a:latin typeface="+mn-ea"/>
                <a:cs typeface="Nanum Gothic" charset="-127"/>
              </a:endParaRPr>
            </a:p>
            <a:p>
              <a:pPr algn="r">
                <a:lnSpc>
                  <a:spcPct val="150000"/>
                </a:lnSpc>
                <a:buClr>
                  <a:srgbClr val="336699"/>
                </a:buClr>
              </a:pPr>
              <a:endParaRPr lang="en-US" altLang="ko-KR" sz="700" dirty="0">
                <a:solidFill>
                  <a:srgbClr val="FF0000"/>
                </a:solidFill>
                <a:latin typeface="+mn-ea"/>
                <a:cs typeface="Nanum Gothic" charset="-127"/>
              </a:endParaRPr>
            </a:p>
            <a:p>
              <a:pPr algn="r"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700" dirty="0">
                  <a:solidFill>
                    <a:srgbClr val="FF0000"/>
                  </a:solidFill>
                  <a:latin typeface="+mn-ea"/>
                  <a:cs typeface="Nanum Gothic" charset="-127"/>
                </a:rPr>
                <a:t>MSG area</a:t>
              </a:r>
            </a:p>
            <a:p>
              <a:pPr algn="r">
                <a:lnSpc>
                  <a:spcPct val="150000"/>
                </a:lnSpc>
                <a:buClr>
                  <a:srgbClr val="336699"/>
                </a:buClr>
              </a:pPr>
              <a:endParaRPr lang="en-US" altLang="ko-KR" sz="700" dirty="0">
                <a:solidFill>
                  <a:srgbClr val="FF0000"/>
                </a:solidFill>
                <a:latin typeface="+mn-ea"/>
                <a:cs typeface="Nanum Gothic" charset="-127"/>
              </a:endParaRPr>
            </a:p>
          </p:txBody>
        </p:sp>
      </p:grpSp>
      <p:pic>
        <p:nvPicPr>
          <p:cNvPr id="65" name="그림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924" y="3085656"/>
            <a:ext cx="105723" cy="105723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924" y="3754066"/>
            <a:ext cx="105723" cy="105723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924" y="4385220"/>
            <a:ext cx="105723" cy="105723"/>
          </a:xfrm>
          <a:prstGeom prst="rect">
            <a:avLst/>
          </a:prstGeom>
        </p:spPr>
      </p:pic>
      <p:sp>
        <p:nvSpPr>
          <p:cNvPr id="74" name="제목 2"/>
          <p:cNvSpPr txBox="1">
            <a:spLocks/>
          </p:cNvSpPr>
          <p:nvPr/>
        </p:nvSpPr>
        <p:spPr bwMode="auto">
          <a:xfrm>
            <a:off x="2754483" y="5791291"/>
            <a:ext cx="4937904" cy="1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0" rIns="0" bIns="0" anchor="t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ko-KR" altLang="en-US" sz="700">
                <a:solidFill>
                  <a:schemeClr val="bg1"/>
                </a:solidFill>
                <a:latin typeface="+mn-ea"/>
                <a:ea typeface="+mn-ea"/>
                <a:cs typeface="Nanum Gothic" charset="-127"/>
              </a:rPr>
              <a:t>ㅣ</a:t>
            </a:r>
            <a:r>
              <a:rPr lang="en-US" altLang="ko-KR" sz="700" dirty="0">
                <a:solidFill>
                  <a:schemeClr val="bg1"/>
                </a:solidFill>
                <a:latin typeface="+mn-ea"/>
                <a:ea typeface="+mn-ea"/>
                <a:cs typeface="Nanum Gothic" charset="-127"/>
              </a:rPr>
              <a:t>Email is used to send approval results and to find account information.</a:t>
            </a:r>
          </a:p>
        </p:txBody>
      </p:sp>
      <p:sp>
        <p:nvSpPr>
          <p:cNvPr id="75" name="제목 2"/>
          <p:cNvSpPr txBox="1">
            <a:spLocks/>
          </p:cNvSpPr>
          <p:nvPr/>
        </p:nvSpPr>
        <p:spPr bwMode="auto">
          <a:xfrm>
            <a:off x="2754483" y="6438509"/>
            <a:ext cx="4937904" cy="186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0" rIns="0" bIns="0" anchor="t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ko-KR" altLang="en-US" sz="700" dirty="0">
                <a:solidFill>
                  <a:schemeClr val="bg1"/>
                </a:solidFill>
                <a:latin typeface="+mn-ea"/>
                <a:ea typeface="+mn-ea"/>
                <a:cs typeface="Nanum Gothic" charset="-127"/>
              </a:rPr>
              <a:t>ㅣ</a:t>
            </a:r>
            <a:r>
              <a:rPr lang="en-US" altLang="ko-KR" sz="700" dirty="0">
                <a:solidFill>
                  <a:schemeClr val="bg1"/>
                </a:solidFill>
                <a:latin typeface="+mn-ea"/>
                <a:ea typeface="+mn-ea"/>
                <a:cs typeface="Nanum Gothic" charset="-127"/>
              </a:rPr>
              <a:t>The name is the user's notation on the system.</a:t>
            </a:r>
          </a:p>
        </p:txBody>
      </p:sp>
      <p:sp>
        <p:nvSpPr>
          <p:cNvPr id="77" name="타원 76"/>
          <p:cNvSpPr/>
          <p:nvPr/>
        </p:nvSpPr>
        <p:spPr>
          <a:xfrm>
            <a:off x="2294652" y="4185990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987200" y="1886797"/>
            <a:ext cx="281094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[040.0]</a:t>
            </a:r>
            <a:endParaRPr lang="ko-KR" altLang="en-US" sz="5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11350406" y="98940"/>
            <a:ext cx="480818" cy="161707"/>
          </a:xfrm>
          <a:prstGeom prst="rect">
            <a:avLst/>
          </a:prstGeom>
          <a:solidFill>
            <a:srgbClr val="FF93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1.0</a:t>
            </a:r>
            <a:r>
              <a:rPr kumimoji="1" lang="ko-KR" altLang="en-US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 수정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0080108" y="31852"/>
            <a:ext cx="1074854" cy="228795"/>
          </a:xfrm>
          <a:prstGeom prst="rect">
            <a:avLst/>
          </a:prstGeom>
          <a:solidFill>
            <a:srgbClr val="FF00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Nanum Gothic" charset="-127"/>
              </a:rPr>
              <a:t>2017</a:t>
            </a:r>
            <a:r>
              <a:rPr kumimoji="1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Nanum Gothic" charset="-127"/>
              </a:rPr>
              <a:t>년 개발 범위 아님</a:t>
            </a:r>
          </a:p>
        </p:txBody>
      </p:sp>
    </p:spTree>
    <p:extLst>
      <p:ext uri="{BB962C8B-B14F-4D97-AF65-F5344CB8AC3E}">
        <p14:creationId xmlns:p14="http://schemas.microsoft.com/office/powerpoint/2010/main" val="3427207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텍스트 개체 틀 23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ko-KR" altLang="en-US" dirty="0">
                <a:latin typeface="+mn-ea"/>
                <a:ea typeface="+mn-ea"/>
              </a:rPr>
              <a:t>이름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길어질 경우 말줄임 표시</a:t>
            </a:r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기본 정보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생성 정보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최초 활성화된 시점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일시 </a:t>
            </a:r>
            <a:r>
              <a:rPr kumimoji="1" lang="en-US" altLang="ko-KR" dirty="0">
                <a:latin typeface="+mn-ea"/>
                <a:ea typeface="+mn-ea"/>
              </a:rPr>
              <a:t>: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  <a:cs typeface="Nanum Gothic" charset="-127"/>
              </a:rPr>
              <a:t>YYYY-MM-DD </a:t>
            </a:r>
            <a:r>
              <a:rPr lang="en-US" altLang="ko-KR" dirty="0" err="1">
                <a:latin typeface="+mn-ea"/>
                <a:ea typeface="+mn-ea"/>
                <a:cs typeface="Nanum Gothic" charset="-127"/>
              </a:rPr>
              <a:t>hh:mm:ss</a:t>
            </a:r>
            <a:endParaRPr lang="en-US" altLang="ko-KR" dirty="0">
              <a:latin typeface="+mn-ea"/>
              <a:ea typeface="+mn-ea"/>
              <a:cs typeface="Nanum Gothic" charset="-127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최근 접속 정보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solidFill>
                  <a:srgbClr val="00B050"/>
                </a:solidFill>
                <a:latin typeface="+mn-ea"/>
                <a:ea typeface="+mn-ea"/>
              </a:rPr>
              <a:t>로그인 시점인지</a:t>
            </a:r>
            <a:r>
              <a:rPr kumimoji="1" lang="en-US" altLang="ko-KR" dirty="0">
                <a:solidFill>
                  <a:srgbClr val="00B050"/>
                </a:solidFill>
                <a:latin typeface="+mn-ea"/>
                <a:ea typeface="+mn-ea"/>
              </a:rPr>
              <a:t>?</a:t>
            </a: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일시 </a:t>
            </a:r>
            <a:r>
              <a:rPr kumimoji="1" lang="en-US" altLang="ko-KR" dirty="0">
                <a:latin typeface="+mn-ea"/>
                <a:ea typeface="+mn-ea"/>
              </a:rPr>
              <a:t>: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  <a:cs typeface="Nanum Gothic" charset="-127"/>
              </a:rPr>
              <a:t>YYYY-MM-DD </a:t>
            </a:r>
            <a:r>
              <a:rPr lang="en-US" altLang="ko-KR" dirty="0" err="1">
                <a:latin typeface="+mn-ea"/>
                <a:ea typeface="+mn-ea"/>
                <a:cs typeface="Nanum Gothic" charset="-127"/>
              </a:rPr>
              <a:t>hh:mm:ss</a:t>
            </a:r>
            <a:endParaRPr lang="en-US" altLang="ko-KR" dirty="0">
              <a:latin typeface="+mn-ea"/>
              <a:ea typeface="+mn-ea"/>
              <a:cs typeface="Nanum Gothic" charset="-127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기본 관리 기능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en-US" altLang="ko-KR" dirty="0">
                <a:latin typeface="+mn-ea"/>
              </a:rPr>
              <a:t>Status</a:t>
            </a:r>
          </a:p>
          <a:p>
            <a:pPr lvl="2"/>
            <a:r>
              <a:rPr kumimoji="1" lang="en-US" altLang="ko-KR" dirty="0">
                <a:latin typeface="+mn-ea"/>
              </a:rPr>
              <a:t>Active / Inactive</a:t>
            </a:r>
          </a:p>
          <a:p>
            <a:pPr lvl="3"/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참고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)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 사용자 추가 즉시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,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 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Active 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상태가 됨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.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 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Inactive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는 어드민만 가능함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.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 사용자를 비활성화 시키면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사용자의 활동 내역 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(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워크스페이스를 포함한 생성하거나 수정한 콘텐츠의 이력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)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은 시스템 내에 그대로 남아 있고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해당 사용자가 시스템에 로그인할 수 없음</a:t>
            </a:r>
            <a:endParaRPr kumimoji="1" lang="en-US" altLang="ko-KR" dirty="0">
              <a:solidFill>
                <a:srgbClr val="00B0F0"/>
              </a:solidFill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  <a:cs typeface="Nanum Gothic" charset="-127"/>
              </a:rPr>
              <a:t>버튼을 클릭하여 상태 변경 가능</a:t>
            </a:r>
            <a:endParaRPr kumimoji="1" lang="en-US" altLang="ko-KR" dirty="0">
              <a:latin typeface="+mn-ea"/>
              <a:cs typeface="Nanum Gothic" charset="-127"/>
            </a:endParaRPr>
          </a:p>
          <a:p>
            <a:pPr lvl="3"/>
            <a:r>
              <a:rPr kumimoji="1" lang="ko-KR" altLang="en-US" dirty="0">
                <a:latin typeface="+mn-ea"/>
                <a:cs typeface="Nanum Gothic" charset="-127"/>
              </a:rPr>
              <a:t>활성 클릭 </a:t>
            </a:r>
            <a:r>
              <a:rPr kumimoji="1" lang="en-US" altLang="ko-KR" dirty="0">
                <a:latin typeface="+mn-ea"/>
                <a:cs typeface="Nanum Gothic" charset="-127"/>
              </a:rPr>
              <a:t>&gt;</a:t>
            </a:r>
            <a:r>
              <a:rPr kumimoji="1" lang="ko-KR" altLang="en-US" dirty="0">
                <a:latin typeface="+mn-ea"/>
                <a:cs typeface="Nanum Gothic" charset="-127"/>
              </a:rPr>
              <a:t> 활성 확인 팝업 출력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[019.0]</a:t>
            </a:r>
            <a:endParaRPr kumimoji="1" lang="en-US" altLang="ko-KR" dirty="0">
              <a:latin typeface="+mn-ea"/>
              <a:cs typeface="Nanum Gothic" charset="-127"/>
            </a:endParaRPr>
          </a:p>
          <a:p>
            <a:pPr lvl="3"/>
            <a:r>
              <a:rPr kumimoji="1" lang="ko-KR" altLang="en-US" dirty="0">
                <a:latin typeface="+mn-ea"/>
                <a:cs typeface="Nanum Gothic" charset="-127"/>
              </a:rPr>
              <a:t>비활성 클릭 </a:t>
            </a:r>
            <a:r>
              <a:rPr kumimoji="1" lang="en-US" altLang="ko-KR" dirty="0">
                <a:latin typeface="+mn-ea"/>
                <a:cs typeface="Nanum Gothic" charset="-127"/>
              </a:rPr>
              <a:t>&gt;</a:t>
            </a:r>
            <a:r>
              <a:rPr kumimoji="1" lang="ko-KR" altLang="en-US" dirty="0">
                <a:latin typeface="+mn-ea"/>
                <a:cs typeface="Nanum Gothic" charset="-127"/>
              </a:rPr>
              <a:t> 비활성 확인 팝업 출력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[020.0]</a:t>
            </a:r>
          </a:p>
          <a:p>
            <a:pPr lvl="1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비밀번호 초기화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클릭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&gt;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비밀번호 초기화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확인 팝업 출력 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[011.0] 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비밀번호 초기화 완료 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비번 초기화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&amp; </a:t>
            </a:r>
            <a:r>
              <a:rPr lang="ko-KR" altLang="en-US" dirty="0">
                <a:latin typeface="+mn-ea"/>
                <a:sym typeface="Wingdings"/>
              </a:rPr>
              <a:t>이메일 전송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[M-Core]</a:t>
            </a:r>
            <a:r>
              <a:rPr lang="mr-IN" altLang="ko-KR" dirty="0">
                <a:solidFill>
                  <a:srgbClr val="00B0F0"/>
                </a:solidFill>
                <a:latin typeface="+mn-ea"/>
                <a:sym typeface="Wingdings"/>
              </a:rPr>
              <a:t>WF-A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2</a:t>
            </a:r>
            <a:r>
              <a:rPr lang="mr-IN" altLang="ko-KR" dirty="0">
                <a:solidFill>
                  <a:srgbClr val="00B0F0"/>
                </a:solidFill>
                <a:latin typeface="+mn-ea"/>
                <a:sym typeface="Wingdings"/>
              </a:rPr>
              <a:t>-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Email</a:t>
            </a:r>
          </a:p>
          <a:p>
            <a:pPr lvl="1"/>
            <a:r>
              <a:rPr kumimoji="1" lang="ko-KR" altLang="en-US" dirty="0">
                <a:latin typeface="+mn-ea"/>
                <a:ea typeface="+mn-ea"/>
                <a:sym typeface="Wingdings"/>
              </a:rPr>
              <a:t>이 사용자로 로그인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클릭 </a:t>
            </a:r>
            <a:r>
              <a:rPr kumimoji="1" lang="en-US" altLang="ko-KR" dirty="0">
                <a:latin typeface="+mn-ea"/>
                <a:ea typeface="+mn-ea"/>
              </a:rPr>
              <a:t>&gt;</a:t>
            </a:r>
            <a:r>
              <a:rPr kumimoji="1" lang="ko-KR" altLang="en-US" dirty="0">
                <a:latin typeface="+mn-ea"/>
                <a:ea typeface="+mn-ea"/>
              </a:rPr>
              <a:t> 이 사용자로 로그인 확인 팝업 출력 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[021.0]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 </a:t>
            </a:r>
            <a:r>
              <a:rPr lang="en-US" altLang="ko-KR" dirty="0">
                <a:latin typeface="+mn-ea"/>
                <a:sym typeface="Wingdings"/>
              </a:rPr>
              <a:t>/</a:t>
            </a:r>
            <a:r>
              <a:rPr lang="ko-KR" altLang="en-US" dirty="0">
                <a:latin typeface="+mn-ea"/>
                <a:sym typeface="Wingdings"/>
              </a:rPr>
              <a:t> </a:t>
            </a:r>
            <a:r>
              <a:rPr lang="ko-KR" altLang="en-US" dirty="0">
                <a:solidFill>
                  <a:srgbClr val="00B050"/>
                </a:solidFill>
                <a:latin typeface="+mn-ea"/>
                <a:sym typeface="Wingdings"/>
              </a:rPr>
              <a:t>확인시</a:t>
            </a:r>
            <a:r>
              <a:rPr lang="en-US" altLang="ko-KR" dirty="0">
                <a:solidFill>
                  <a:srgbClr val="00B050"/>
                </a:solidFill>
                <a:latin typeface="+mn-ea"/>
                <a:sym typeface="Wingdings"/>
              </a:rPr>
              <a:t>,</a:t>
            </a:r>
            <a:r>
              <a:rPr lang="ko-KR" altLang="en-US" dirty="0">
                <a:solidFill>
                  <a:srgbClr val="00B050"/>
                </a:solidFill>
                <a:latin typeface="+mn-ea"/>
                <a:sym typeface="Wingdings"/>
              </a:rPr>
              <a:t> 해당 사용자의 홈으로 이동</a:t>
            </a:r>
            <a:endParaRPr kumimoji="1" lang="en-US" altLang="ko-KR" dirty="0">
              <a:solidFill>
                <a:srgbClr val="00B050"/>
              </a:solidFill>
              <a:latin typeface="+mn-ea"/>
              <a:ea typeface="+mn-ea"/>
              <a:cs typeface="Nanum Gothic" charset="-127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상세 정보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  <a:sym typeface="Wingdings"/>
              </a:rPr>
              <a:t>이름</a:t>
            </a:r>
            <a:endParaRPr lang="en-US" altLang="ko-KR" dirty="0">
              <a:latin typeface="+mn-ea"/>
              <a:ea typeface="+mn-ea"/>
              <a:sym typeface="Wingdings"/>
            </a:endParaRPr>
          </a:p>
          <a:p>
            <a:pPr lvl="1"/>
            <a:r>
              <a:rPr lang="ko-KR" altLang="en-US" dirty="0">
                <a:latin typeface="+mn-ea"/>
                <a:ea typeface="+mn-ea"/>
                <a:sym typeface="Wingdings"/>
              </a:rPr>
              <a:t>설명</a:t>
            </a:r>
            <a:endParaRPr lang="en-US" altLang="ko-KR" dirty="0">
              <a:latin typeface="+mn-ea"/>
              <a:ea typeface="+mn-ea"/>
              <a:sym typeface="Wingdings"/>
            </a:endParaRPr>
          </a:p>
          <a:p>
            <a:pPr lvl="1"/>
            <a:r>
              <a:rPr lang="ko-KR" altLang="en-US" dirty="0">
                <a:latin typeface="+mn-ea"/>
                <a:ea typeface="+mn-ea"/>
                <a:sym typeface="Wingdings"/>
              </a:rPr>
              <a:t>퍼미션</a:t>
            </a:r>
            <a:endParaRPr lang="en-US" altLang="ko-KR" dirty="0">
              <a:latin typeface="+mn-ea"/>
              <a:ea typeface="+mn-ea"/>
              <a:sym typeface="Wingdings"/>
            </a:endParaRPr>
          </a:p>
          <a:p>
            <a:pPr lvl="2"/>
            <a:r>
              <a:rPr lang="ko-KR" altLang="en-US" dirty="0">
                <a:latin typeface="+mn-ea"/>
                <a:ea typeface="+mn-ea"/>
                <a:sym typeface="Wingdings"/>
              </a:rPr>
              <a:t>사용자에 부여된 </a:t>
            </a:r>
            <a:r>
              <a:rPr lang="ko-KR" altLang="en-US" dirty="0">
                <a:solidFill>
                  <a:srgbClr val="00B050"/>
                </a:solidFill>
                <a:latin typeface="+mn-ea"/>
                <a:ea typeface="+mn-ea"/>
                <a:sym typeface="Wingdings"/>
              </a:rPr>
              <a:t>퍼미션의 요약</a:t>
            </a:r>
            <a:endParaRPr lang="en-US" altLang="ko-KR" dirty="0">
              <a:solidFill>
                <a:srgbClr val="00B050"/>
              </a:solidFill>
              <a:latin typeface="+mn-ea"/>
              <a:ea typeface="+mn-ea"/>
              <a:sym typeface="Wingdings"/>
            </a:endParaRPr>
          </a:p>
          <a:p>
            <a:pPr lvl="1"/>
            <a:r>
              <a:rPr lang="ko-KR" altLang="en-US" dirty="0">
                <a:latin typeface="+mn-ea"/>
                <a:ea typeface="+mn-ea"/>
                <a:sym typeface="Wingdings"/>
              </a:rPr>
              <a:t>전화번호</a:t>
            </a:r>
            <a:endParaRPr lang="en-US" altLang="ko-KR" dirty="0">
              <a:latin typeface="+mn-ea"/>
              <a:ea typeface="+mn-ea"/>
              <a:sym typeface="Wingdings"/>
            </a:endParaRPr>
          </a:p>
          <a:p>
            <a:pPr lvl="1"/>
            <a:r>
              <a:rPr lang="ko-KR" altLang="en-US" dirty="0">
                <a:latin typeface="+mn-ea"/>
                <a:ea typeface="+mn-ea"/>
                <a:sym typeface="Wingdings"/>
              </a:rPr>
              <a:t>사진</a:t>
            </a:r>
            <a:endParaRPr lang="en-US" altLang="ko-KR" dirty="0">
              <a:latin typeface="+mn-ea"/>
              <a:ea typeface="+mn-ea"/>
              <a:sym typeface="Wingdings"/>
            </a:endParaRPr>
          </a:p>
          <a:p>
            <a:pPr marL="0" indent="-9526">
              <a:buNone/>
            </a:pPr>
            <a:r>
              <a:rPr lang="en-US" altLang="ko-KR" dirty="0">
                <a:latin typeface="+mn-ea"/>
                <a:sym typeface="Wingdings"/>
              </a:rPr>
              <a:t>5.</a:t>
            </a:r>
            <a:r>
              <a:rPr lang="ko-KR" altLang="en-US" dirty="0">
                <a:latin typeface="+mn-ea"/>
                <a:sym typeface="Wingdings"/>
              </a:rPr>
              <a:t> 소속 그룹 목록</a:t>
            </a:r>
            <a:endParaRPr kumimoji="1" lang="en-US" altLang="ko-KR" dirty="0">
              <a:latin typeface="+mn-ea"/>
              <a:cs typeface="Nanum Gothic" charset="-127"/>
            </a:endParaRPr>
          </a:p>
          <a:p>
            <a:pPr lvl="1"/>
            <a:r>
              <a:rPr kumimoji="1" lang="ko-KR" altLang="en-US" dirty="0">
                <a:latin typeface="+mn-ea"/>
                <a:cs typeface="Nanum Gothic" charset="-127"/>
              </a:rPr>
              <a:t>그룹수</a:t>
            </a:r>
            <a:endParaRPr kumimoji="1" lang="en-US" altLang="ko-KR" dirty="0">
              <a:latin typeface="+mn-ea"/>
              <a:cs typeface="Nanum Gothic" charset="-127"/>
            </a:endParaRPr>
          </a:p>
          <a:p>
            <a:pPr lvl="1"/>
            <a:r>
              <a:rPr kumimoji="1" lang="ko-KR" altLang="en-US" dirty="0">
                <a:latin typeface="+mn-ea"/>
                <a:cs typeface="Nanum Gothic" charset="-127"/>
              </a:rPr>
              <a:t>목록</a:t>
            </a:r>
            <a:endParaRPr kumimoji="1" lang="en-US" altLang="ko-KR" dirty="0">
              <a:latin typeface="+mn-ea"/>
              <a:cs typeface="Nanum Gothic" charset="-127"/>
            </a:endParaRPr>
          </a:p>
          <a:p>
            <a:pPr lvl="2"/>
            <a:r>
              <a:rPr kumimoji="1" lang="ko-KR" altLang="en-US" dirty="0">
                <a:latin typeface="+mn-ea"/>
                <a:cs typeface="Nanum Gothic" charset="-127"/>
              </a:rPr>
              <a:t>그룹명</a:t>
            </a:r>
            <a:endParaRPr kumimoji="1" lang="en-US" altLang="ko-KR" dirty="0">
              <a:latin typeface="+mn-ea"/>
              <a:cs typeface="Nanum Gothic" charset="-127"/>
            </a:endParaRPr>
          </a:p>
          <a:p>
            <a:pPr lvl="3"/>
            <a:r>
              <a:rPr kumimoji="1" lang="ko-KR" altLang="en-US" dirty="0">
                <a:latin typeface="+mn-ea"/>
                <a:cs typeface="Nanum Gothic" charset="-127"/>
              </a:rPr>
              <a:t>클릭 </a:t>
            </a:r>
            <a:r>
              <a:rPr kumimoji="1" lang="en-US" altLang="ko-KR" dirty="0">
                <a:latin typeface="+mn-ea"/>
                <a:cs typeface="Nanum Gothic" charset="-127"/>
              </a:rPr>
              <a:t>&gt;</a:t>
            </a:r>
            <a:r>
              <a:rPr kumimoji="1" lang="ko-KR" altLang="en-US" dirty="0">
                <a:latin typeface="+mn-ea"/>
                <a:cs typeface="Nanum Gothic" charset="-127"/>
              </a:rPr>
              <a:t> 그룹 관리 화면으로 이동</a:t>
            </a:r>
            <a:endParaRPr kumimoji="1" lang="en-US" altLang="ko-KR" dirty="0">
              <a:latin typeface="+mn-ea"/>
              <a:cs typeface="Nanum Gothic" charset="-127"/>
            </a:endParaRPr>
          </a:p>
          <a:p>
            <a:pPr lvl="2"/>
            <a:r>
              <a:rPr kumimoji="1" lang="ko-KR" altLang="en-US" dirty="0">
                <a:latin typeface="+mn-ea"/>
                <a:cs typeface="Nanum Gothic" charset="-127"/>
              </a:rPr>
              <a:t>그룹 </a:t>
            </a:r>
            <a:r>
              <a:rPr kumimoji="1" lang="ko-KR" altLang="en-US" dirty="0">
                <a:solidFill>
                  <a:srgbClr val="00B050"/>
                </a:solidFill>
                <a:latin typeface="+mn-ea"/>
                <a:cs typeface="Nanum Gothic" charset="-127"/>
              </a:rPr>
              <a:t>퍼미션 요약</a:t>
            </a:r>
            <a:endParaRPr kumimoji="1" lang="en-US" altLang="ko-KR" dirty="0">
              <a:solidFill>
                <a:srgbClr val="00B050"/>
              </a:solidFill>
              <a:latin typeface="+mn-ea"/>
              <a:cs typeface="Nanum Gothic" charset="-127"/>
            </a:endParaRPr>
          </a:p>
          <a:p>
            <a:pPr lvl="1"/>
            <a:r>
              <a:rPr kumimoji="1" lang="ko-KR" altLang="en-US" dirty="0">
                <a:latin typeface="+mn-ea"/>
                <a:cs typeface="Nanum Gothic" charset="-127"/>
              </a:rPr>
              <a:t>편집</a:t>
            </a:r>
            <a:endParaRPr kumimoji="1" lang="en-US" altLang="ko-KR" dirty="0">
              <a:latin typeface="+mn-ea"/>
              <a:cs typeface="Nanum Gothic" charset="-127"/>
            </a:endParaRPr>
          </a:p>
          <a:p>
            <a:pPr lvl="2"/>
            <a:r>
              <a:rPr kumimoji="1" lang="ko-KR" altLang="en-US" dirty="0">
                <a:latin typeface="+mn-ea"/>
                <a:cs typeface="Nanum Gothic" charset="-127"/>
              </a:rPr>
              <a:t>클릭 </a:t>
            </a:r>
            <a:r>
              <a:rPr kumimoji="1" lang="en-US" altLang="ko-KR" dirty="0">
                <a:latin typeface="+mn-ea"/>
                <a:cs typeface="Nanum Gothic" charset="-127"/>
              </a:rPr>
              <a:t>&gt;</a:t>
            </a:r>
            <a:r>
              <a:rPr kumimoji="1" lang="ko-KR" altLang="en-US" dirty="0">
                <a:latin typeface="+mn-ea"/>
                <a:cs typeface="Nanum Gothic" charset="-127"/>
              </a:rPr>
              <a:t> 그룹 편집 팝업 출력 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[031.0]</a:t>
            </a:r>
            <a:endParaRPr kumimoji="1" lang="en-US" altLang="ko-KR" dirty="0">
              <a:latin typeface="+mn-ea"/>
            </a:endParaRPr>
          </a:p>
        </p:txBody>
      </p:sp>
      <p:sp>
        <p:nvSpPr>
          <p:cNvPr id="236" name="텍스트 개체 틀 23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Malgun Gothic" charset="-127"/>
              </a:rPr>
              <a:t>2.2.1 </a:t>
            </a:r>
            <a:r>
              <a:rPr lang="ko-KR" altLang="en-US" dirty="0">
                <a:latin typeface="+mn-ea"/>
                <a:ea typeface="+mn-ea"/>
                <a:cs typeface="Malgun Gothic" charset="-127"/>
              </a:rPr>
              <a:t>멤버 상세 정보</a:t>
            </a:r>
          </a:p>
        </p:txBody>
      </p:sp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2.2 ADMINISTRATION &gt; Users &gt; Members 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Member</a:t>
            </a:r>
            <a:r>
              <a:rPr kumimoji="1" lang="ko-KR" altLang="en-US" b="1" dirty="0">
                <a:latin typeface="+mn-ea"/>
                <a:ea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ea typeface="+mn-ea"/>
                <a:cs typeface="Malgun Gothic" charset="-127"/>
              </a:rPr>
              <a:t>details(1)</a:t>
            </a:r>
            <a:endParaRPr kumimoji="1" lang="ko-KR" altLang="en-US" b="1" dirty="0">
              <a:latin typeface="+mn-ea"/>
              <a:ea typeface="+mn-ea"/>
              <a:cs typeface="Malgun Gothic" charset="-127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  <a:latin typeface="+mn-ea"/>
                <a:ea typeface="+mn-ea"/>
              </a:rPr>
              <a:pPr/>
              <a:t>12</a:t>
            </a:fld>
            <a:endParaRPr lang="ko-KR" altLang="en-US" dirty="0">
              <a:solidFill>
                <a:prstClr val="white">
                  <a:lumMod val="50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405900" y="-480542"/>
            <a:ext cx="1368495" cy="143740"/>
            <a:chOff x="6600140" y="1371054"/>
            <a:chExt cx="1627620" cy="200891"/>
          </a:xfrm>
        </p:grpSpPr>
        <p:sp>
          <p:nvSpPr>
            <p:cNvPr id="99" name="모서리가 둥근 직사각형 98"/>
            <p:cNvSpPr/>
            <p:nvPr/>
          </p:nvSpPr>
          <p:spPr>
            <a:xfrm>
              <a:off x="6600140" y="1371054"/>
              <a:ext cx="789869" cy="200891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500" b="1" dirty="0">
                  <a:solidFill>
                    <a:schemeClr val="bg1"/>
                  </a:solidFill>
                  <a:latin typeface="+mn-ea"/>
                  <a:cs typeface="Malgun Gothic" charset="-127"/>
                </a:rPr>
                <a:t>Details</a:t>
              </a:r>
              <a:endParaRPr kumimoji="1" lang="ko-KR" altLang="en-US" sz="500" b="1" dirty="0">
                <a:solidFill>
                  <a:schemeClr val="bg1"/>
                </a:solidFill>
                <a:latin typeface="+mn-ea"/>
                <a:cs typeface="Malgun Gothic" charset="-127"/>
              </a:endParaRPr>
            </a:p>
          </p:txBody>
        </p:sp>
        <p:sp>
          <p:nvSpPr>
            <p:cNvPr id="102" name="모서리가 둥근 직사각형 101"/>
            <p:cNvSpPr/>
            <p:nvPr/>
          </p:nvSpPr>
          <p:spPr>
            <a:xfrm>
              <a:off x="7437891" y="1371054"/>
              <a:ext cx="789869" cy="20089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Malgun Gothic" charset="-127"/>
                </a:rPr>
                <a:t>Statistics</a:t>
              </a:r>
              <a:endParaRPr kumimoji="1" lang="ko-KR" altLang="en-US" sz="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endParaRPr>
            </a:p>
          </p:txBody>
        </p:sp>
      </p:grpSp>
      <p:sp>
        <p:nvSpPr>
          <p:cNvPr id="39" name="제목 2"/>
          <p:cNvSpPr txBox="1">
            <a:spLocks/>
          </p:cNvSpPr>
          <p:nvPr/>
        </p:nvSpPr>
        <p:spPr bwMode="auto">
          <a:xfrm>
            <a:off x="419391" y="2094413"/>
            <a:ext cx="1006556" cy="322183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Name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username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Email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Permission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Phone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Photo</a:t>
            </a:r>
          </a:p>
        </p:txBody>
      </p:sp>
      <p:sp>
        <p:nvSpPr>
          <p:cNvPr id="44" name="Username Box"/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1408626" y="2164095"/>
            <a:ext cx="3933878" cy="158839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 Regular" charset="-127"/>
              </a:rPr>
              <a:t>John Smith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 Regular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 Regular" charset="-127"/>
              </a:rPr>
              <a:t>smith001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 Regular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 Regular" charset="-127"/>
              </a:rPr>
              <a:t>smith001@email.com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 Regular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600" dirty="0">
                <a:solidFill>
                  <a:schemeClr val="tx1"/>
                </a:solidFill>
                <a:latin typeface="+mn-ea"/>
                <a:cs typeface="Malgun Gothic" charset="-127"/>
              </a:rPr>
              <a:t>Use personal workspace, Use shared workspace,</a:t>
            </a:r>
            <a:r>
              <a:rPr lang="ko-KR" altLang="en-US" sz="600" dirty="0">
                <a:solidFill>
                  <a:schemeClr val="tx1"/>
                </a:solidFill>
                <a:latin typeface="+mn-ea"/>
                <a:cs typeface="Malgun Gothic" charset="-127"/>
              </a:rPr>
              <a:t> </a:t>
            </a:r>
            <a:r>
              <a:rPr lang="en-US" altLang="ko-KR" sz="600" dirty="0">
                <a:solidFill>
                  <a:schemeClr val="tx1"/>
                </a:solidFill>
                <a:latin typeface="+mn-ea"/>
                <a:cs typeface="Malgun Gothic" charset="-127"/>
              </a:rPr>
              <a:t>Manage and monitor </a:t>
            </a:r>
            <a:r>
              <a:rPr lang="en-US" altLang="ko-KR" sz="600" dirty="0" err="1">
                <a:solidFill>
                  <a:schemeClr val="tx1"/>
                </a:solidFill>
                <a:latin typeface="+mn-ea"/>
                <a:cs typeface="Malgun Gothic" charset="-127"/>
              </a:rPr>
              <a:t>datasource</a:t>
            </a:r>
            <a:r>
              <a:rPr lang="en-US" altLang="ko-KR" sz="600" dirty="0">
                <a:solidFill>
                  <a:schemeClr val="tx1"/>
                </a:solidFill>
                <a:latin typeface="+mn-ea"/>
                <a:cs typeface="Malgun Gothic" charset="-127"/>
              </a:rPr>
              <a:t> </a:t>
            </a:r>
            <a:r>
              <a:rPr kumimoji="1"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 Regular" charset="-127"/>
              </a:rPr>
              <a:t>길어지면 개행</a:t>
            </a:r>
            <a:endParaRPr kumimoji="1"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 Regular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 Regular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 Regular" charset="-127"/>
              </a:rPr>
              <a:t>None</a:t>
            </a:r>
            <a:r>
              <a:rPr kumimoji="1"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 Regular" charset="-127"/>
              </a:rPr>
              <a:t> </a:t>
            </a:r>
            <a:endParaRPr kumimoji="1" lang="en-US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 Regular" charset="-127"/>
            </a:endParaRPr>
          </a:p>
        </p:txBody>
      </p:sp>
      <p:sp>
        <p:nvSpPr>
          <p:cNvPr id="47" name="제목 2"/>
          <p:cNvSpPr txBox="1">
            <a:spLocks/>
          </p:cNvSpPr>
          <p:nvPr/>
        </p:nvSpPr>
        <p:spPr bwMode="auto">
          <a:xfrm>
            <a:off x="311720" y="1266769"/>
            <a:ext cx="3809289" cy="363514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Join on</a:t>
            </a:r>
            <a:r>
              <a:rPr lang="ko-KR" altLang="en-US" sz="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 </a:t>
            </a:r>
            <a:r>
              <a:rPr lang="en-US" altLang="ko-KR" sz="6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Malgun Gothic" charset="-127"/>
              </a:rPr>
              <a:t>2011-01-02  00:00:00 </a:t>
            </a:r>
          </a:p>
          <a:p>
            <a:pPr>
              <a:lnSpc>
                <a:spcPct val="150000"/>
              </a:lnSpc>
            </a:pPr>
            <a:r>
              <a:rPr lang="en-US" altLang="ko-KR" sz="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Last access on   </a:t>
            </a:r>
            <a:r>
              <a:rPr lang="en-US" altLang="ko-KR" sz="6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Malgun Gothic" charset="-127"/>
              </a:rPr>
              <a:t>2017</a:t>
            </a:r>
            <a:r>
              <a:rPr lang="mr-IN" altLang="ko-KR" sz="6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Malgun Gothic" charset="-127"/>
              </a:rPr>
              <a:t>–</a:t>
            </a:r>
            <a:r>
              <a:rPr lang="en-US" altLang="ko-KR" sz="6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Malgun Gothic" charset="-127"/>
              </a:rPr>
              <a:t>07-08  00:00:00</a:t>
            </a:r>
            <a:endParaRPr lang="en-US" altLang="ko-KR" sz="600" b="1" i="1" u="sng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Malgun Gothic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195992" y="1560889"/>
            <a:ext cx="1274315" cy="192374"/>
            <a:chOff x="1441169" y="1560889"/>
            <a:chExt cx="1274315" cy="192374"/>
          </a:xfrm>
        </p:grpSpPr>
        <p:sp>
          <p:nvSpPr>
            <p:cNvPr id="49" name="제목 2"/>
            <p:cNvSpPr txBox="1">
              <a:spLocks/>
            </p:cNvSpPr>
            <p:nvPr/>
          </p:nvSpPr>
          <p:spPr bwMode="auto">
            <a:xfrm>
              <a:off x="1463346" y="1560889"/>
              <a:ext cx="1252138" cy="192374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lIns="108000" tIns="36000" rIns="36000" bIns="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sz="6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Malgun Gothic" charset="-127"/>
                </a:rPr>
                <a:t>Delete this user</a:t>
              </a:r>
            </a:p>
          </p:txBody>
        </p:sp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1169" y="1635086"/>
              <a:ext cx="89914" cy="89914"/>
            </a:xfrm>
            <a:prstGeom prst="rect">
              <a:avLst/>
            </a:prstGeom>
          </p:spPr>
        </p:pic>
      </p:grpSp>
      <p:cxnSp>
        <p:nvCxnSpPr>
          <p:cNvPr id="42" name="직선 연결선[R] 41"/>
          <p:cNvCxnSpPr/>
          <p:nvPr/>
        </p:nvCxnSpPr>
        <p:spPr>
          <a:xfrm>
            <a:off x="405900" y="1900922"/>
            <a:ext cx="90173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제목 2"/>
          <p:cNvSpPr txBox="1">
            <a:spLocks/>
          </p:cNvSpPr>
          <p:nvPr/>
        </p:nvSpPr>
        <p:spPr bwMode="auto">
          <a:xfrm>
            <a:off x="419391" y="3891909"/>
            <a:ext cx="893433" cy="392228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‘group name’</a:t>
            </a:r>
          </a:p>
          <a:p>
            <a:pPr>
              <a:lnSpc>
                <a:spcPct val="200000"/>
              </a:lnSpc>
            </a:pP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‘group name’</a:t>
            </a:r>
            <a:r>
              <a:rPr lang="ko-KR" altLang="en-US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개행</a:t>
            </a:r>
            <a:endParaRPr lang="en-US" altLang="ko-KR" sz="600" u="sng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Malgun Gothic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‘group name’</a:t>
            </a:r>
          </a:p>
          <a:p>
            <a:pPr>
              <a:lnSpc>
                <a:spcPct val="200000"/>
              </a:lnSpc>
            </a:pP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‘group name’</a:t>
            </a:r>
          </a:p>
        </p:txBody>
      </p:sp>
      <p:sp>
        <p:nvSpPr>
          <p:cNvPr id="27" name="타원 26"/>
          <p:cNvSpPr/>
          <p:nvPr/>
        </p:nvSpPr>
        <p:spPr>
          <a:xfrm>
            <a:off x="245246" y="131556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2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05900" y="889217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45246" y="163028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3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425947" y="-217149"/>
            <a:ext cx="120358" cy="11155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40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icon</a:t>
            </a:r>
            <a:endParaRPr kumimoji="1" lang="ko-KR" altLang="en-US" sz="400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45246" y="196589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4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00155" y="3796917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5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cxnSp>
        <p:nvCxnSpPr>
          <p:cNvPr id="65" name="직선 연결선[R] 64"/>
          <p:cNvCxnSpPr/>
          <p:nvPr/>
        </p:nvCxnSpPr>
        <p:spPr>
          <a:xfrm>
            <a:off x="405900" y="3710361"/>
            <a:ext cx="90173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제목 2"/>
          <p:cNvSpPr txBox="1">
            <a:spLocks/>
          </p:cNvSpPr>
          <p:nvPr/>
        </p:nvSpPr>
        <p:spPr bwMode="auto">
          <a:xfrm>
            <a:off x="319046" y="1926498"/>
            <a:ext cx="2326266" cy="188619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600" b="1" dirty="0">
                <a:latin typeface="+mn-ea"/>
                <a:ea typeface="+mn-ea"/>
                <a:cs typeface="Malgun Gothic" charset="-127"/>
              </a:rPr>
              <a:t>Information</a:t>
            </a:r>
          </a:p>
        </p:txBody>
      </p:sp>
      <p:sp>
        <p:nvSpPr>
          <p:cNvPr id="71" name="제목 2"/>
          <p:cNvSpPr txBox="1">
            <a:spLocks/>
          </p:cNvSpPr>
          <p:nvPr/>
        </p:nvSpPr>
        <p:spPr bwMode="auto">
          <a:xfrm>
            <a:off x="319046" y="3723438"/>
            <a:ext cx="2326266" cy="188619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600" b="1" dirty="0">
                <a:latin typeface="+mn-ea"/>
                <a:ea typeface="+mn-ea"/>
                <a:cs typeface="Malgun Gothic" charset="-127"/>
              </a:rPr>
              <a:t>Groups(4)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419" y="2575630"/>
            <a:ext cx="91811" cy="91811"/>
          </a:xfrm>
          <a:prstGeom prst="rect">
            <a:avLst/>
          </a:prstGeom>
        </p:spPr>
      </p:pic>
      <p:sp>
        <p:nvSpPr>
          <p:cNvPr id="80" name="직사각형 79"/>
          <p:cNvSpPr/>
          <p:nvPr/>
        </p:nvSpPr>
        <p:spPr>
          <a:xfrm>
            <a:off x="344372" y="982704"/>
            <a:ext cx="107117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dirty="0">
                <a:solidFill>
                  <a:prstClr val="black"/>
                </a:solidFill>
                <a:latin typeface="+mn-ea"/>
                <a:cs typeface="Malgun Gothic" charset="-127"/>
              </a:rPr>
              <a:t>name</a:t>
            </a:r>
          </a:p>
        </p:txBody>
      </p:sp>
      <p:sp>
        <p:nvSpPr>
          <p:cNvPr id="81" name="제목 2"/>
          <p:cNvSpPr txBox="1">
            <a:spLocks/>
          </p:cNvSpPr>
          <p:nvPr/>
        </p:nvSpPr>
        <p:spPr bwMode="auto">
          <a:xfrm>
            <a:off x="344372" y="1554585"/>
            <a:ext cx="630988" cy="192374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▼  Active</a:t>
            </a:r>
          </a:p>
        </p:txBody>
      </p:sp>
      <p:sp>
        <p:nvSpPr>
          <p:cNvPr id="114" name="아래쪽 화살표[D] 113"/>
          <p:cNvSpPr/>
          <p:nvPr/>
        </p:nvSpPr>
        <p:spPr>
          <a:xfrm rot="16200000">
            <a:off x="1034738" y="4029133"/>
            <a:ext cx="45719" cy="46489"/>
          </a:xfrm>
          <a:prstGeom prst="downArrow">
            <a:avLst>
              <a:gd name="adj1" fmla="val 33488"/>
              <a:gd name="adj2" fmla="val 50000"/>
            </a:avLst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11" name="제목 2"/>
          <p:cNvSpPr txBox="1">
            <a:spLocks/>
          </p:cNvSpPr>
          <p:nvPr/>
        </p:nvSpPr>
        <p:spPr bwMode="auto">
          <a:xfrm>
            <a:off x="1737750" y="3891909"/>
            <a:ext cx="2811624" cy="392228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Permission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summary,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Permission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summary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개행</a:t>
            </a: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Malgun Gothic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Permission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summary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Permission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summary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Permission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summary</a:t>
            </a:r>
          </a:p>
        </p:txBody>
      </p:sp>
      <p:cxnSp>
        <p:nvCxnSpPr>
          <p:cNvPr id="11" name="직선 연결선[R] 10"/>
          <p:cNvCxnSpPr/>
          <p:nvPr/>
        </p:nvCxnSpPr>
        <p:spPr>
          <a:xfrm>
            <a:off x="538847" y="4132372"/>
            <a:ext cx="417299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[R] 122"/>
          <p:cNvCxnSpPr/>
          <p:nvPr/>
        </p:nvCxnSpPr>
        <p:spPr>
          <a:xfrm>
            <a:off x="538847" y="4328565"/>
            <a:ext cx="417299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[R] 123"/>
          <p:cNvCxnSpPr/>
          <p:nvPr/>
        </p:nvCxnSpPr>
        <p:spPr>
          <a:xfrm>
            <a:off x="538847" y="4524758"/>
            <a:ext cx="417299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[R] 124"/>
          <p:cNvCxnSpPr/>
          <p:nvPr/>
        </p:nvCxnSpPr>
        <p:spPr>
          <a:xfrm>
            <a:off x="538847" y="4720952"/>
            <a:ext cx="417299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그룹 134"/>
          <p:cNvGrpSpPr/>
          <p:nvPr/>
        </p:nvGrpSpPr>
        <p:grpSpPr>
          <a:xfrm>
            <a:off x="1415550" y="3123196"/>
            <a:ext cx="392726" cy="392726"/>
            <a:chOff x="5530088" y="4392807"/>
            <a:chExt cx="566277" cy="566277"/>
          </a:xfrm>
        </p:grpSpPr>
        <p:pic>
          <p:nvPicPr>
            <p:cNvPr id="136" name="그림 135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0088" y="4392807"/>
              <a:ext cx="566277" cy="566277"/>
            </a:xfrm>
            <a:prstGeom prst="rect">
              <a:avLst/>
            </a:prstGeom>
          </p:spPr>
        </p:pic>
        <p:pic>
          <p:nvPicPr>
            <p:cNvPr id="137" name="그림 13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39427" y="4400028"/>
              <a:ext cx="548738" cy="548738"/>
            </a:xfrm>
            <a:prstGeom prst="ellipse">
              <a:avLst/>
            </a:prstGeom>
          </p:spPr>
        </p:pic>
      </p:grpSp>
      <p:grpSp>
        <p:nvGrpSpPr>
          <p:cNvPr id="140" name="그룹 139"/>
          <p:cNvGrpSpPr/>
          <p:nvPr/>
        </p:nvGrpSpPr>
        <p:grpSpPr>
          <a:xfrm>
            <a:off x="3344075" y="1560889"/>
            <a:ext cx="775508" cy="192374"/>
            <a:chOff x="429645" y="1560889"/>
            <a:chExt cx="775508" cy="192374"/>
          </a:xfrm>
        </p:grpSpPr>
        <p:sp>
          <p:nvSpPr>
            <p:cNvPr id="141" name="제목 2"/>
            <p:cNvSpPr txBox="1">
              <a:spLocks/>
            </p:cNvSpPr>
            <p:nvPr/>
          </p:nvSpPr>
          <p:spPr bwMode="auto">
            <a:xfrm>
              <a:off x="429645" y="1560889"/>
              <a:ext cx="775508" cy="192374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lIns="108000" tIns="36000" rIns="36000" bIns="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sz="6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Malgun Gothic" charset="-127"/>
                </a:rPr>
                <a:t>Login as this user</a:t>
              </a:r>
            </a:p>
          </p:txBody>
        </p:sp>
        <p:pic>
          <p:nvPicPr>
            <p:cNvPr id="142" name="그림 14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645" y="1631247"/>
              <a:ext cx="82790" cy="82790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1169929" y="1560889"/>
            <a:ext cx="785242" cy="192374"/>
            <a:chOff x="2337867" y="1560889"/>
            <a:chExt cx="785242" cy="192374"/>
          </a:xfrm>
        </p:grpSpPr>
        <p:sp>
          <p:nvSpPr>
            <p:cNvPr id="109" name="제목 2"/>
            <p:cNvSpPr txBox="1">
              <a:spLocks/>
            </p:cNvSpPr>
            <p:nvPr/>
          </p:nvSpPr>
          <p:spPr bwMode="auto">
            <a:xfrm>
              <a:off x="2347601" y="1560889"/>
              <a:ext cx="775508" cy="192374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lIns="108000" tIns="36000" rIns="36000" bIns="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sz="6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Malgun Gothic" charset="-127"/>
                </a:rPr>
                <a:t>Reset password</a:t>
              </a:r>
            </a:p>
          </p:txBody>
        </p:sp>
        <p:pic>
          <p:nvPicPr>
            <p:cNvPr id="143" name="그림 14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7867" y="1625019"/>
              <a:ext cx="92524" cy="92524"/>
            </a:xfrm>
            <a:prstGeom prst="rect">
              <a:avLst/>
            </a:prstGeom>
          </p:spPr>
        </p:pic>
      </p:grpSp>
      <p:sp>
        <p:nvSpPr>
          <p:cNvPr id="144" name="모서리가 둥근 직사각형 143"/>
          <p:cNvSpPr/>
          <p:nvPr/>
        </p:nvSpPr>
        <p:spPr>
          <a:xfrm>
            <a:off x="816781" y="3816645"/>
            <a:ext cx="240816" cy="1043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600" u="sng" dirty="0">
                <a:solidFill>
                  <a:srgbClr val="0070C0"/>
                </a:solidFill>
                <a:latin typeface="+mn-ea"/>
                <a:cs typeface="Nanum Gothic" charset="-127"/>
              </a:rPr>
              <a:t>Edit</a:t>
            </a:r>
            <a:endParaRPr lang="ko-KR" altLang="en-US" sz="600" b="1" u="sng" dirty="0">
              <a:solidFill>
                <a:srgbClr val="0070C0"/>
              </a:solidFill>
              <a:latin typeface="+mn-ea"/>
              <a:cs typeface="Nanum Gothic" charset="-127"/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11350406" y="98940"/>
            <a:ext cx="480818" cy="161707"/>
          </a:xfrm>
          <a:prstGeom prst="rect">
            <a:avLst/>
          </a:prstGeom>
          <a:solidFill>
            <a:srgbClr val="FF93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1.0</a:t>
            </a:r>
            <a:r>
              <a:rPr kumimoji="1" lang="ko-KR" altLang="en-US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 수정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10080108" y="31852"/>
            <a:ext cx="1074854" cy="228795"/>
          </a:xfrm>
          <a:prstGeom prst="rect">
            <a:avLst/>
          </a:prstGeom>
          <a:solidFill>
            <a:srgbClr val="FF00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Nanum Gothic" charset="-127"/>
              </a:rPr>
              <a:t>2017</a:t>
            </a:r>
            <a:r>
              <a:rPr kumimoji="1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Nanum Gothic" charset="-127"/>
              </a:rPr>
              <a:t>년 개발 범위 아님</a:t>
            </a:r>
          </a:p>
        </p:txBody>
      </p:sp>
    </p:spTree>
    <p:extLst>
      <p:ext uri="{BB962C8B-B14F-4D97-AF65-F5344CB8AC3E}">
        <p14:creationId xmlns:p14="http://schemas.microsoft.com/office/powerpoint/2010/main" val="141374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2.2.2</a:t>
            </a:r>
            <a:r>
              <a:rPr lang="ko-KR" altLang="en-US" dirty="0">
                <a:latin typeface="+mn-ea"/>
                <a:ea typeface="+mn-ea"/>
              </a:rPr>
              <a:t> 그룹 편집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2.2 ADMINISTRATION &gt; Users &gt; Members 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Member</a:t>
            </a:r>
            <a:r>
              <a:rPr kumimoji="1" lang="ko-KR" altLang="en-US" b="1" dirty="0">
                <a:latin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cs typeface="Malgun Gothic" charset="-127"/>
              </a:rPr>
              <a:t>details(2)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9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</a:rPr>
              <a:pPr/>
              <a:t>13</a:t>
            </a:fld>
            <a:endParaRPr lang="ko-KR" altLang="en-US" dirty="0">
              <a:solidFill>
                <a:schemeClr val="accent4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>
                <a:latin typeface="+mn-ea"/>
              </a:rPr>
              <a:t>그룹 전체 목록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  <a:sym typeface="Wingdings"/>
              </a:rPr>
              <a:t>검색 범위 </a:t>
            </a:r>
            <a:r>
              <a:rPr kumimoji="1" lang="en-US" altLang="ko-KR" dirty="0">
                <a:latin typeface="+mn-ea"/>
                <a:sym typeface="Wingdings"/>
              </a:rPr>
              <a:t>:</a:t>
            </a:r>
            <a:r>
              <a:rPr kumimoji="1" lang="ko-KR" altLang="en-US" dirty="0">
                <a:latin typeface="+mn-ea"/>
                <a:sym typeface="Wingdings"/>
              </a:rPr>
              <a:t> 그룹 이름 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[M-Core]</a:t>
            </a:r>
            <a:r>
              <a:rPr lang="mr-IN" altLang="ko-KR" dirty="0">
                <a:solidFill>
                  <a:srgbClr val="00B0F0"/>
                </a:solidFill>
                <a:latin typeface="+mn-ea"/>
                <a:sym typeface="Wingdings"/>
              </a:rPr>
              <a:t>WF-A1-Common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목록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정렬 </a:t>
            </a:r>
            <a:r>
              <a:rPr kumimoji="1" lang="en-US" altLang="ko-KR" dirty="0">
                <a:latin typeface="+mn-ea"/>
              </a:rPr>
              <a:t>:</a:t>
            </a:r>
            <a:r>
              <a:rPr kumimoji="1" lang="ko-KR" altLang="en-US" dirty="0">
                <a:latin typeface="+mn-ea"/>
              </a:rPr>
              <a:t> 이름 오름차순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목록 구성요소</a:t>
            </a:r>
            <a:endParaRPr kumimoji="1" lang="en-US" altLang="ko-KR" dirty="0">
              <a:latin typeface="+mn-ea"/>
            </a:endParaRPr>
          </a:p>
          <a:p>
            <a:pPr lvl="3"/>
            <a:r>
              <a:rPr kumimoji="1" lang="ko-KR" altLang="en-US" dirty="0">
                <a:latin typeface="+mn-ea"/>
              </a:rPr>
              <a:t>전체</a:t>
            </a:r>
            <a:r>
              <a:rPr kumimoji="1" lang="en-US" altLang="ko-KR" dirty="0">
                <a:latin typeface="+mn-ea"/>
              </a:rPr>
              <a:t> </a:t>
            </a:r>
            <a:r>
              <a:rPr kumimoji="1" lang="ko-KR" altLang="en-US" dirty="0">
                <a:latin typeface="+mn-ea"/>
              </a:rPr>
              <a:t>목록 </a:t>
            </a:r>
            <a:r>
              <a:rPr kumimoji="1" lang="en-US" altLang="ko-KR" dirty="0">
                <a:latin typeface="+mn-ea"/>
              </a:rPr>
              <a:t>(</a:t>
            </a:r>
            <a:r>
              <a:rPr kumimoji="1" lang="ko-KR" altLang="en-US" dirty="0">
                <a:latin typeface="+mn-ea"/>
              </a:rPr>
              <a:t>현재 목록 수 </a:t>
            </a:r>
            <a:r>
              <a:rPr kumimoji="1" lang="en-US" altLang="ko-KR" dirty="0">
                <a:latin typeface="+mn-ea"/>
              </a:rPr>
              <a:t>/</a:t>
            </a:r>
            <a:r>
              <a:rPr kumimoji="1" lang="ko-KR" altLang="en-US" dirty="0">
                <a:latin typeface="+mn-ea"/>
              </a:rPr>
              <a:t> 전체 목록 수</a:t>
            </a:r>
            <a:r>
              <a:rPr kumimoji="1" lang="en-US" altLang="ko-KR" dirty="0">
                <a:latin typeface="+mn-ea"/>
              </a:rPr>
              <a:t>)</a:t>
            </a:r>
          </a:p>
          <a:p>
            <a:pPr lvl="4"/>
            <a:r>
              <a:rPr kumimoji="1" lang="ko-KR" altLang="en-US" dirty="0">
                <a:latin typeface="+mn-ea"/>
              </a:rPr>
              <a:t>현재 목록 수 </a:t>
            </a:r>
            <a:r>
              <a:rPr kumimoji="1" lang="en-US" altLang="ko-KR" dirty="0">
                <a:latin typeface="+mn-ea"/>
              </a:rPr>
              <a:t>:</a:t>
            </a:r>
            <a:r>
              <a:rPr kumimoji="1" lang="ko-KR" altLang="en-US" dirty="0">
                <a:latin typeface="+mn-ea"/>
              </a:rPr>
              <a:t> 검색된 결과 목록 수</a:t>
            </a:r>
            <a:r>
              <a:rPr kumimoji="1" lang="en-US" altLang="ko-KR" dirty="0">
                <a:latin typeface="+mn-ea"/>
              </a:rPr>
              <a:t>.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(</a:t>
            </a:r>
            <a:r>
              <a:rPr kumimoji="1" lang="ko-KR" altLang="en-US" dirty="0" err="1">
                <a:latin typeface="+mn-ea"/>
              </a:rPr>
              <a:t>메타트론</a:t>
            </a:r>
            <a:r>
              <a:rPr kumimoji="1" lang="ko-KR" altLang="en-US" dirty="0">
                <a:latin typeface="+mn-ea"/>
              </a:rPr>
              <a:t> 전체 </a:t>
            </a:r>
            <a:r>
              <a:rPr kumimoji="1" lang="ko-KR" altLang="en-US" dirty="0" err="1">
                <a:latin typeface="+mn-ea"/>
              </a:rPr>
              <a:t>그룹수가</a:t>
            </a:r>
            <a:r>
              <a:rPr kumimoji="1" lang="ko-KR" altLang="en-US" dirty="0">
                <a:latin typeface="+mn-ea"/>
              </a:rPr>
              <a:t> 아님</a:t>
            </a:r>
            <a:r>
              <a:rPr kumimoji="1" lang="en-US" altLang="ko-KR" dirty="0">
                <a:latin typeface="+mn-ea"/>
              </a:rPr>
              <a:t>)</a:t>
            </a:r>
          </a:p>
          <a:p>
            <a:pPr lvl="4"/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전체 목록 선택 후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,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 목록을 더 불러오면 전체 목록 선택이 해제됨</a:t>
            </a:r>
            <a:endParaRPr kumimoji="1" lang="en-US" altLang="ko-KR" dirty="0">
              <a:solidFill>
                <a:srgbClr val="FF0000"/>
              </a:solidFill>
              <a:latin typeface="+mn-ea"/>
            </a:endParaRPr>
          </a:p>
          <a:p>
            <a:pPr lvl="3"/>
            <a:r>
              <a:rPr kumimoji="1" lang="ko-KR" altLang="en-US" dirty="0">
                <a:latin typeface="+mn-ea"/>
              </a:rPr>
              <a:t>그룹 이름 </a:t>
            </a:r>
            <a:r>
              <a:rPr kumimoji="1" lang="en-US" altLang="ko-KR" dirty="0">
                <a:latin typeface="+mn-ea"/>
              </a:rPr>
              <a:t>(</a:t>
            </a:r>
            <a:r>
              <a:rPr kumimoji="1" lang="ko-KR" altLang="en-US" dirty="0">
                <a:latin typeface="+mn-ea"/>
              </a:rPr>
              <a:t>비고</a:t>
            </a:r>
            <a:r>
              <a:rPr kumimoji="1" lang="en-US" altLang="ko-KR" dirty="0">
                <a:latin typeface="+mn-ea"/>
              </a:rPr>
              <a:t>)</a:t>
            </a:r>
          </a:p>
          <a:p>
            <a:pPr lvl="4"/>
            <a:r>
              <a:rPr kumimoji="1" lang="ko-KR" altLang="en-US" dirty="0">
                <a:latin typeface="+mn-ea"/>
              </a:rPr>
              <a:t>비고 내용이 있을 경우</a:t>
            </a:r>
            <a:r>
              <a:rPr kumimoji="1" lang="en-US" altLang="ko-KR" dirty="0">
                <a:latin typeface="+mn-ea"/>
              </a:rPr>
              <a:t>,</a:t>
            </a:r>
            <a:r>
              <a:rPr kumimoji="1" lang="ko-KR" altLang="en-US" dirty="0">
                <a:latin typeface="+mn-ea"/>
              </a:rPr>
              <a:t> 괄호를 포함한 비고 내용 표시</a:t>
            </a:r>
            <a:endParaRPr kumimoji="1" lang="en-US" altLang="ko-KR" dirty="0">
              <a:latin typeface="+mn-ea"/>
            </a:endParaRPr>
          </a:p>
          <a:p>
            <a:pPr lvl="3"/>
            <a:r>
              <a:rPr kumimoji="1" lang="ko-KR" altLang="en-US" dirty="0">
                <a:latin typeface="+mn-ea"/>
              </a:rPr>
              <a:t>선택 박스</a:t>
            </a:r>
            <a:endParaRPr kumimoji="1" lang="en-US" altLang="ko-KR" dirty="0">
              <a:latin typeface="+mn-ea"/>
            </a:endParaRPr>
          </a:p>
          <a:p>
            <a:pPr lvl="4"/>
            <a:r>
              <a:rPr kumimoji="1" lang="ko-KR" altLang="en-US" dirty="0">
                <a:latin typeface="+mn-ea"/>
              </a:rPr>
              <a:t>선택 해제 상태에서 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검색 결과 목록 전부 선택</a:t>
            </a:r>
            <a:endParaRPr kumimoji="1" lang="en-US" altLang="ko-KR" dirty="0">
              <a:latin typeface="+mn-ea"/>
            </a:endParaRPr>
          </a:p>
          <a:p>
            <a:pPr lvl="4"/>
            <a:r>
              <a:rPr kumimoji="1" lang="ko-KR" altLang="en-US" dirty="0">
                <a:latin typeface="+mn-ea"/>
              </a:rPr>
              <a:t>선택 상태에서 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검색 결과 목록 전부 선택해제</a:t>
            </a:r>
            <a:endParaRPr kumimoji="1" lang="en-US" altLang="ko-KR" dirty="0">
              <a:latin typeface="+mn-ea"/>
            </a:endParaRPr>
          </a:p>
          <a:p>
            <a:r>
              <a:rPr kumimoji="1" lang="ko-KR" altLang="en-US" dirty="0">
                <a:latin typeface="+mn-ea"/>
              </a:rPr>
              <a:t>선택 목록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선택 수 표시</a:t>
            </a:r>
            <a:r>
              <a:rPr kumimoji="1" lang="en-US" altLang="ko-KR" dirty="0">
                <a:latin typeface="+mn-ea"/>
              </a:rPr>
              <a:t>.</a:t>
            </a:r>
            <a:r>
              <a:rPr kumimoji="1" lang="ko-KR" altLang="en-US" dirty="0">
                <a:latin typeface="+mn-ea"/>
              </a:rPr>
              <a:t> 선택값 변경에 따라 바뀜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목록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정렬 </a:t>
            </a:r>
            <a:r>
              <a:rPr kumimoji="1" lang="en-US" altLang="ko-KR" dirty="0">
                <a:latin typeface="+mn-ea"/>
              </a:rPr>
              <a:t>:</a:t>
            </a:r>
            <a:r>
              <a:rPr kumimoji="1" lang="ko-KR" altLang="en-US" dirty="0">
                <a:latin typeface="+mn-ea"/>
              </a:rPr>
              <a:t> 편집</a:t>
            </a:r>
            <a:r>
              <a:rPr kumimoji="1" lang="en-US" altLang="ko-KR" dirty="0">
                <a:latin typeface="+mn-ea"/>
              </a:rPr>
              <a:t>(</a:t>
            </a:r>
            <a:r>
              <a:rPr kumimoji="1" lang="ko-KR" altLang="en-US" dirty="0">
                <a:latin typeface="+mn-ea"/>
              </a:rPr>
              <a:t>추가</a:t>
            </a:r>
            <a:r>
              <a:rPr kumimoji="1" lang="en-US" altLang="ko-KR" dirty="0">
                <a:latin typeface="+mn-ea"/>
              </a:rPr>
              <a:t>)</a:t>
            </a:r>
            <a:r>
              <a:rPr kumimoji="1" lang="ko-KR" altLang="en-US" dirty="0">
                <a:latin typeface="+mn-ea"/>
              </a:rPr>
              <a:t>순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그룹 이름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제거</a:t>
            </a:r>
            <a:endParaRPr kumimoji="1" lang="en-US" altLang="ko-KR" dirty="0">
              <a:latin typeface="+mn-ea"/>
            </a:endParaRPr>
          </a:p>
          <a:p>
            <a:pPr lvl="3"/>
            <a:r>
              <a:rPr kumimoji="1" lang="ko-KR" altLang="en-US" dirty="0">
                <a:latin typeface="+mn-ea"/>
              </a:rPr>
              <a:t>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목록 제거 </a:t>
            </a:r>
            <a:endParaRPr kumimoji="1" lang="en-US" altLang="ko-KR" dirty="0">
              <a:latin typeface="+mn-ea"/>
            </a:endParaRPr>
          </a:p>
          <a:p>
            <a:r>
              <a:rPr kumimoji="1" lang="ko-KR" altLang="en-US" dirty="0">
                <a:latin typeface="+mn-ea"/>
              </a:rPr>
              <a:t>버튼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취소 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팝업 닫힘 </a:t>
            </a:r>
            <a:r>
              <a:rPr kumimoji="1" lang="en-US" altLang="ko-KR" dirty="0">
                <a:latin typeface="+mn-ea"/>
              </a:rPr>
              <a:t>/</a:t>
            </a:r>
            <a:r>
              <a:rPr kumimoji="1" lang="ko-KR" altLang="en-US" dirty="0">
                <a:latin typeface="+mn-ea"/>
              </a:rPr>
              <a:t> 생성 취소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완료 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편집 완료 토스트 출력 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[003.0]</a:t>
            </a:r>
          </a:p>
          <a:p>
            <a:r>
              <a:rPr kumimoji="1" lang="ko-KR" altLang="en-US" dirty="0">
                <a:latin typeface="+mn-ea"/>
              </a:rPr>
              <a:t>타이틀 문구 </a:t>
            </a:r>
            <a:r>
              <a:rPr kumimoji="1" lang="en-US" altLang="ko-KR" dirty="0">
                <a:latin typeface="+mn-ea"/>
              </a:rPr>
              <a:t>: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‘</a:t>
            </a:r>
            <a:r>
              <a:rPr kumimoji="1" lang="en-US" altLang="ko-KR" dirty="0" err="1">
                <a:latin typeface="+mn-ea"/>
              </a:rPr>
              <a:t>name’’s</a:t>
            </a:r>
            <a:r>
              <a:rPr kumimoji="1" lang="en-US" altLang="ko-KR" dirty="0">
                <a:latin typeface="+mn-ea"/>
              </a:rPr>
              <a:t> groups</a:t>
            </a:r>
          </a:p>
          <a:p>
            <a:pPr lvl="1"/>
            <a:endParaRPr kumimoji="1" lang="en-US" altLang="ko-KR" dirty="0">
              <a:latin typeface="+mn-ea"/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6756538" y="86475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6960767" y="830232"/>
            <a:ext cx="1099015" cy="200037"/>
            <a:chOff x="4093583" y="6193790"/>
            <a:chExt cx="2358094" cy="249130"/>
          </a:xfrm>
        </p:grpSpPr>
        <p:sp>
          <p:nvSpPr>
            <p:cNvPr id="43" name="모서리가 둥근 직사각형 127"/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Done</a:t>
              </a:r>
              <a:endParaRPr lang="ko-KR" altLang="en-US" sz="700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4" name="모서리가 둥근 직사각형 127"/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Cancel</a:t>
              </a:r>
              <a:endParaRPr lang="ko-KR" altLang="en-US" sz="700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1993449" y="649415"/>
            <a:ext cx="3653744" cy="60703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John Smith’s groups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987200" y="509808"/>
            <a:ext cx="281094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[031.0]</a:t>
            </a:r>
            <a:endParaRPr lang="ko-KR" altLang="en-US" sz="5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cxnSp>
        <p:nvCxnSpPr>
          <p:cNvPr id="57" name="직선 연결선[R] 56"/>
          <p:cNvCxnSpPr/>
          <p:nvPr/>
        </p:nvCxnSpPr>
        <p:spPr>
          <a:xfrm>
            <a:off x="4393593" y="1256453"/>
            <a:ext cx="0" cy="54764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>
          <a:xfrm>
            <a:off x="2687395" y="6520940"/>
            <a:ext cx="1006001" cy="1603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kumimoji="1" lang="en-US" altLang="ko-KR" sz="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More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5817010" y="6520940"/>
            <a:ext cx="1006001" cy="1603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kumimoji="1" lang="en-US" altLang="ko-KR" sz="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More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grpSp>
        <p:nvGrpSpPr>
          <p:cNvPr id="115" name="그룹 114"/>
          <p:cNvGrpSpPr/>
          <p:nvPr/>
        </p:nvGrpSpPr>
        <p:grpSpPr>
          <a:xfrm>
            <a:off x="2308789" y="1300229"/>
            <a:ext cx="1885285" cy="206131"/>
            <a:chOff x="4281511" y="1671160"/>
            <a:chExt cx="2817349" cy="308040"/>
          </a:xfrm>
        </p:grpSpPr>
        <p:sp>
          <p:nvSpPr>
            <p:cNvPr id="116" name="제목 2"/>
            <p:cNvSpPr txBox="1">
              <a:spLocks/>
            </p:cNvSpPr>
            <p:nvPr/>
          </p:nvSpPr>
          <p:spPr bwMode="auto">
            <a:xfrm>
              <a:off x="4376955" y="1671160"/>
              <a:ext cx="2721905" cy="29262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xtLst/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Search by</a:t>
              </a:r>
              <a:r>
                <a:rPr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 </a:t>
              </a: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group name</a:t>
              </a:r>
            </a:p>
          </p:txBody>
        </p:sp>
        <p:pic>
          <p:nvPicPr>
            <p:cNvPr id="117" name="그림 116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1511" y="1770429"/>
              <a:ext cx="137742" cy="137742"/>
            </a:xfrm>
            <a:prstGeom prst="rect">
              <a:avLst/>
            </a:prstGeom>
          </p:spPr>
        </p:pic>
        <p:cxnSp>
          <p:nvCxnSpPr>
            <p:cNvPr id="118" name="직선 연결선[R] 117"/>
            <p:cNvCxnSpPr/>
            <p:nvPr/>
          </p:nvCxnSpPr>
          <p:spPr>
            <a:xfrm>
              <a:off x="4281511" y="1979200"/>
              <a:ext cx="270911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직사각형 118"/>
          <p:cNvSpPr/>
          <p:nvPr/>
        </p:nvSpPr>
        <p:spPr>
          <a:xfrm>
            <a:off x="2281118" y="1516677"/>
            <a:ext cx="1833682" cy="60365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pPr>
              <a:lnSpc>
                <a:spcPct val="150000"/>
              </a:lnSpc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☐ All (15 / 1,039) 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-----------------------------------------------------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☐ Group name (Note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가 있을 경우만 괄호 표시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)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☐ Administrator group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☑ Metatron 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설치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 TFT (</a:t>
            </a:r>
            <a:r>
              <a: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사업 </a:t>
            </a:r>
            <a:r>
              <a:rPr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team &gt; </a:t>
            </a:r>
            <a:r>
              <a: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해외 </a:t>
            </a:r>
            <a:r>
              <a:rPr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&gt; </a:t>
            </a:r>
            <a:r>
              <a: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아시아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)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4398221" y="1414956"/>
            <a:ext cx="3658411" cy="1222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Group name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4404805" y="1619740"/>
            <a:ext cx="2336134" cy="12220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Metatron 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설치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TFT (</a:t>
            </a:r>
            <a:r>
              <a: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사업 </a:t>
            </a:r>
            <a:r>
              <a:rPr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team &gt; </a:t>
            </a:r>
            <a:r>
              <a: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해외 </a:t>
            </a:r>
            <a:r>
              <a:rPr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&gt; </a:t>
            </a:r>
            <a:r>
              <a: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아시아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)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</p:txBody>
      </p:sp>
      <p:grpSp>
        <p:nvGrpSpPr>
          <p:cNvPr id="123" name="그룹 122"/>
          <p:cNvGrpSpPr/>
          <p:nvPr/>
        </p:nvGrpSpPr>
        <p:grpSpPr>
          <a:xfrm>
            <a:off x="1987200" y="2145038"/>
            <a:ext cx="2406393" cy="151253"/>
            <a:chOff x="153466" y="4613320"/>
            <a:chExt cx="9821807" cy="242456"/>
          </a:xfrm>
        </p:grpSpPr>
        <p:sp>
          <p:nvSpPr>
            <p:cNvPr id="124" name="자유형 123"/>
            <p:cNvSpPr/>
            <p:nvPr/>
          </p:nvSpPr>
          <p:spPr>
            <a:xfrm>
              <a:off x="153466" y="4613320"/>
              <a:ext cx="9821807" cy="190534"/>
            </a:xfrm>
            <a:custGeom>
              <a:avLst/>
              <a:gdLst>
                <a:gd name="connsiteX0" fmla="*/ 0 w 9821807"/>
                <a:gd name="connsiteY0" fmla="*/ 80682 h 190534"/>
                <a:gd name="connsiteX1" fmla="*/ 2052604 w 9821807"/>
                <a:gd name="connsiteY1" fmla="*/ 3949 h 190534"/>
                <a:gd name="connsiteX2" fmla="*/ 7494243 w 9821807"/>
                <a:gd name="connsiteY2" fmla="*/ 189387 h 190534"/>
                <a:gd name="connsiteX3" fmla="*/ 9821807 w 9821807"/>
                <a:gd name="connsiteY3" fmla="*/ 87076 h 19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21807" h="190534">
                  <a:moveTo>
                    <a:pt x="0" y="80682"/>
                  </a:moveTo>
                  <a:cubicBezTo>
                    <a:pt x="401782" y="33257"/>
                    <a:pt x="803564" y="-14168"/>
                    <a:pt x="2052604" y="3949"/>
                  </a:cubicBezTo>
                  <a:cubicBezTo>
                    <a:pt x="3301644" y="22066"/>
                    <a:pt x="6199376" y="175533"/>
                    <a:pt x="7494243" y="189387"/>
                  </a:cubicBezTo>
                  <a:cubicBezTo>
                    <a:pt x="8789110" y="203241"/>
                    <a:pt x="9821807" y="87076"/>
                    <a:pt x="9821807" y="87076"/>
                  </a:cubicBezTo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latin typeface="+mn-ea"/>
              </a:endParaRPr>
            </a:p>
          </p:txBody>
        </p:sp>
        <p:sp>
          <p:nvSpPr>
            <p:cNvPr id="125" name="자유형 124"/>
            <p:cNvSpPr/>
            <p:nvPr/>
          </p:nvSpPr>
          <p:spPr>
            <a:xfrm>
              <a:off x="153466" y="4665242"/>
              <a:ext cx="9821807" cy="190534"/>
            </a:xfrm>
            <a:custGeom>
              <a:avLst/>
              <a:gdLst>
                <a:gd name="connsiteX0" fmla="*/ 0 w 9821807"/>
                <a:gd name="connsiteY0" fmla="*/ 80682 h 190534"/>
                <a:gd name="connsiteX1" fmla="*/ 2052604 w 9821807"/>
                <a:gd name="connsiteY1" fmla="*/ 3949 h 190534"/>
                <a:gd name="connsiteX2" fmla="*/ 7494243 w 9821807"/>
                <a:gd name="connsiteY2" fmla="*/ 189387 h 190534"/>
                <a:gd name="connsiteX3" fmla="*/ 9821807 w 9821807"/>
                <a:gd name="connsiteY3" fmla="*/ 87076 h 19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21807" h="190534">
                  <a:moveTo>
                    <a:pt x="0" y="80682"/>
                  </a:moveTo>
                  <a:cubicBezTo>
                    <a:pt x="401782" y="33257"/>
                    <a:pt x="803564" y="-14168"/>
                    <a:pt x="2052604" y="3949"/>
                  </a:cubicBezTo>
                  <a:cubicBezTo>
                    <a:pt x="3301644" y="22066"/>
                    <a:pt x="6199376" y="175533"/>
                    <a:pt x="7494243" y="189387"/>
                  </a:cubicBezTo>
                  <a:cubicBezTo>
                    <a:pt x="8789110" y="203241"/>
                    <a:pt x="9821807" y="87076"/>
                    <a:pt x="9821807" y="87076"/>
                  </a:cubicBezTo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latin typeface="+mn-ea"/>
              </a:endParaRPr>
            </a:p>
          </p:txBody>
        </p:sp>
      </p:grpSp>
      <p:grpSp>
        <p:nvGrpSpPr>
          <p:cNvPr id="126" name="그룹 125"/>
          <p:cNvGrpSpPr/>
          <p:nvPr/>
        </p:nvGrpSpPr>
        <p:grpSpPr>
          <a:xfrm>
            <a:off x="7948355" y="1645903"/>
            <a:ext cx="96044" cy="96044"/>
            <a:chOff x="1660525" y="466725"/>
            <a:chExt cx="533400" cy="533400"/>
          </a:xfrm>
        </p:grpSpPr>
        <p:sp>
          <p:nvSpPr>
            <p:cNvPr id="127" name="타원 126"/>
            <p:cNvSpPr/>
            <p:nvPr/>
          </p:nvSpPr>
          <p:spPr>
            <a:xfrm>
              <a:off x="1660525" y="466725"/>
              <a:ext cx="533400" cy="5334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28" name="십자형[C] 127"/>
            <p:cNvSpPr/>
            <p:nvPr/>
          </p:nvSpPr>
          <p:spPr>
            <a:xfrm rot="2700000">
              <a:off x="1738640" y="544840"/>
              <a:ext cx="377170" cy="377170"/>
            </a:xfrm>
            <a:prstGeom prst="plus">
              <a:avLst>
                <a:gd name="adj" fmla="val 4166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129" name="직사각형 128"/>
          <p:cNvSpPr/>
          <p:nvPr/>
        </p:nvSpPr>
        <p:spPr>
          <a:xfrm>
            <a:off x="4404805" y="1273464"/>
            <a:ext cx="826896" cy="12220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1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selections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30" name="타원 129"/>
          <p:cNvSpPr/>
          <p:nvPr/>
        </p:nvSpPr>
        <p:spPr>
          <a:xfrm>
            <a:off x="2128457" y="1348474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b="1">
                <a:solidFill>
                  <a:schemeClr val="bg1"/>
                </a:solidFill>
                <a:latin typeface="+mn-ea"/>
                <a:cs typeface="Nanum Gothic" charset="-127"/>
              </a:rPr>
              <a:t>2</a:t>
            </a:r>
            <a:endParaRPr lang="ko-KR" alt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31" name="타원 130"/>
          <p:cNvSpPr/>
          <p:nvPr/>
        </p:nvSpPr>
        <p:spPr>
          <a:xfrm>
            <a:off x="4320106" y="126649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endParaRPr lang="ko-KR" alt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32" name="타원 131"/>
          <p:cNvSpPr/>
          <p:nvPr/>
        </p:nvSpPr>
        <p:spPr>
          <a:xfrm>
            <a:off x="1995510" y="86475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5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11350406" y="98940"/>
            <a:ext cx="480818" cy="161707"/>
          </a:xfrm>
          <a:prstGeom prst="rect">
            <a:avLst/>
          </a:prstGeom>
          <a:solidFill>
            <a:srgbClr val="FF93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1.0</a:t>
            </a:r>
            <a:r>
              <a:rPr kumimoji="1" lang="ko-KR" altLang="en-US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 수정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0080108" y="31852"/>
            <a:ext cx="1074854" cy="228795"/>
          </a:xfrm>
          <a:prstGeom prst="rect">
            <a:avLst/>
          </a:prstGeom>
          <a:solidFill>
            <a:srgbClr val="FF00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Nanum Gothic" charset="-127"/>
              </a:rPr>
              <a:t>2017</a:t>
            </a:r>
            <a:r>
              <a:rPr kumimoji="1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Nanum Gothic" charset="-127"/>
              </a:rPr>
              <a:t>년 개발 범위 아님</a:t>
            </a:r>
          </a:p>
        </p:txBody>
      </p:sp>
    </p:spTree>
    <p:extLst>
      <p:ext uri="{BB962C8B-B14F-4D97-AF65-F5344CB8AC3E}">
        <p14:creationId xmlns:p14="http://schemas.microsoft.com/office/powerpoint/2010/main" val="1214189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Groups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Membership application lists</a:t>
            </a:r>
          </a:p>
        </p:txBody>
      </p:sp>
    </p:spTree>
    <p:extLst>
      <p:ext uri="{BB962C8B-B14F-4D97-AF65-F5344CB8AC3E}">
        <p14:creationId xmlns:p14="http://schemas.microsoft.com/office/powerpoint/2010/main" val="925033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그룹 67"/>
          <p:cNvGrpSpPr/>
          <p:nvPr/>
        </p:nvGrpSpPr>
        <p:grpSpPr>
          <a:xfrm>
            <a:off x="815537" y="1873257"/>
            <a:ext cx="2817349" cy="292624"/>
            <a:chOff x="4281511" y="1749561"/>
            <a:chExt cx="2817349" cy="292624"/>
          </a:xfrm>
        </p:grpSpPr>
        <p:sp>
          <p:nvSpPr>
            <p:cNvPr id="69" name="제목 2"/>
            <p:cNvSpPr txBox="1">
              <a:spLocks/>
            </p:cNvSpPr>
            <p:nvPr/>
          </p:nvSpPr>
          <p:spPr bwMode="auto">
            <a:xfrm>
              <a:off x="4376954" y="1749561"/>
              <a:ext cx="2721906" cy="2926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  <a:extLst/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Search by</a:t>
              </a:r>
              <a:r>
                <a:rPr lang="ko-KR" altLang="en-US" sz="7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 </a:t>
              </a:r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group name</a:t>
              </a:r>
            </a:p>
          </p:txBody>
        </p:sp>
        <p:pic>
          <p:nvPicPr>
            <p:cNvPr id="70" name="그림 69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1511" y="1799436"/>
              <a:ext cx="137742" cy="137742"/>
            </a:xfrm>
            <a:prstGeom prst="rect">
              <a:avLst/>
            </a:prstGeom>
          </p:spPr>
        </p:pic>
        <p:cxnSp>
          <p:nvCxnSpPr>
            <p:cNvPr id="71" name="직선 연결선[R] 70"/>
            <p:cNvCxnSpPr/>
            <p:nvPr/>
          </p:nvCxnSpPr>
          <p:spPr>
            <a:xfrm>
              <a:off x="4281511" y="1979200"/>
              <a:ext cx="270911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38" name="표 1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392471"/>
              </p:ext>
            </p:extLst>
          </p:nvPr>
        </p:nvGraphicFramePr>
        <p:xfrm>
          <a:off x="772651" y="2139614"/>
          <a:ext cx="8605627" cy="4117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36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3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54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15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0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80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Group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Description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Note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Members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Create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Group name 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길어질 경우 개행함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description 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길어질 경우 개행함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6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Group name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1,300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Group name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description 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길어질 경우 개행함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6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Group name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description 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길어질 경우 개행함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100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r>
                        <a:rPr kumimoji="1" lang="ko-KR" altLang="en-US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메타트론 설치 </a:t>
                      </a:r>
                      <a:r>
                        <a:rPr kumimoji="1"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TF team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description 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길어질 경우 개행함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사업 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team &gt; 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해외 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&gt; 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아시아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6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Group name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description </a:t>
                      </a:r>
                      <a:r>
                        <a:rPr lang="ko-KR" altLang="en-US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길어질 경우 개행함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100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Group name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description </a:t>
                      </a:r>
                      <a:r>
                        <a:rPr lang="ko-KR" altLang="en-US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길어질 경우 개행함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6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2018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사내 문화 개선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TF team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description </a:t>
                      </a:r>
                      <a:r>
                        <a:rPr lang="ko-KR" altLang="en-US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길어질 경우 개행함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사업 </a:t>
                      </a: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team &gt; </a:t>
                      </a:r>
                      <a:r>
                        <a:rPr lang="ko-KR" altLang="en-US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해외 </a:t>
                      </a: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&gt; </a:t>
                      </a:r>
                      <a:r>
                        <a:rPr lang="ko-KR" altLang="en-US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아시아 </a:t>
                      </a: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&gt; </a:t>
                      </a:r>
                      <a:r>
                        <a:rPr lang="ko-KR" altLang="en-US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마케팅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100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Group name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description 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길어질 경우 개행함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6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Group name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description </a:t>
                      </a:r>
                      <a:r>
                        <a:rPr lang="ko-KR" altLang="en-US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길어질 경우 개행함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100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Group name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description </a:t>
                      </a:r>
                      <a:r>
                        <a:rPr lang="ko-KR" altLang="en-US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길어질 경우 개행함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6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Group name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description </a:t>
                      </a:r>
                      <a:r>
                        <a:rPr lang="ko-KR" altLang="en-US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길어질 경우 개행함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100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System-admin</a:t>
                      </a:r>
                      <a:endParaRPr lang="mr-IN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description </a:t>
                      </a:r>
                      <a:r>
                        <a:rPr lang="ko-KR" altLang="en-US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길어질 경우 개행함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6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Data-manager</a:t>
                      </a:r>
                      <a:endParaRPr lang="mr-IN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description 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길어질 경우 개행함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100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General-user</a:t>
                      </a:r>
                      <a:endParaRPr lang="mr-IN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description 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길어질 경우 개행함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12,000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17" name="텍스트 개체 틀 1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>
                <a:latin typeface="+mn-ea"/>
                <a:ea typeface="+mn-ea"/>
              </a:rPr>
              <a:t>그룹 생성하기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클릭 </a:t>
            </a:r>
            <a:r>
              <a:rPr kumimoji="1" lang="en-US" altLang="ko-KR" dirty="0">
                <a:latin typeface="+mn-ea"/>
                <a:ea typeface="+mn-ea"/>
              </a:rPr>
              <a:t>&gt;</a:t>
            </a:r>
            <a:r>
              <a:rPr kumimoji="1" lang="ko-KR" altLang="en-US" dirty="0">
                <a:latin typeface="+mn-ea"/>
                <a:ea typeface="+mn-ea"/>
              </a:rPr>
              <a:t> 신규 그룹 추가 팝업 출력</a:t>
            </a:r>
            <a:r>
              <a:rPr lang="ko-KR" altLang="en-US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 ☞</a:t>
            </a:r>
            <a:r>
              <a:rPr lang="en-US" altLang="ko-KR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[041.0]</a:t>
            </a:r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필터링</a:t>
            </a:r>
            <a:r>
              <a:rPr kumimoji="1" lang="en-US" altLang="ko-KR" dirty="0">
                <a:latin typeface="+mn-ea"/>
                <a:ea typeface="+mn-ea"/>
              </a:rPr>
              <a:t> </a:t>
            </a:r>
            <a:r>
              <a:rPr kumimoji="1" lang="ko-KR" altLang="en-US" dirty="0">
                <a:latin typeface="+mn-ea"/>
                <a:ea typeface="+mn-ea"/>
              </a:rPr>
              <a:t>검색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노트가 있는 그룹만 보기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선택 </a:t>
            </a:r>
            <a:r>
              <a:rPr kumimoji="1" lang="ko-KR" altLang="en-US" dirty="0">
                <a:latin typeface="+mn-ea"/>
                <a:ea typeface="+mn-ea"/>
                <a:sym typeface="Wingdings"/>
              </a:rPr>
              <a:t>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kumimoji="1" lang="ko-KR" altLang="en-US" dirty="0">
                <a:latin typeface="+mn-ea"/>
                <a:ea typeface="+mn-ea"/>
                <a:sym typeface="Wingdings"/>
              </a:rPr>
              <a:t> 선택해제</a:t>
            </a:r>
            <a:r>
              <a:rPr kumimoji="1" lang="en-US" altLang="ko-KR" dirty="0">
                <a:latin typeface="+mn-ea"/>
                <a:ea typeface="+mn-ea"/>
                <a:sym typeface="Wingdings"/>
              </a:rPr>
              <a:t>(default)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생성 날짜 </a:t>
            </a:r>
            <a:r>
              <a:rPr lang="ko-KR" altLang="en-US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[M-Core]</a:t>
            </a:r>
            <a:r>
              <a:rPr lang="mr-IN" altLang="ko-KR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WF-A1-Common</a:t>
            </a:r>
            <a:endParaRPr lang="en-US" altLang="ko-KR" dirty="0">
              <a:solidFill>
                <a:srgbClr val="00B0F0"/>
              </a:solidFill>
              <a:latin typeface="+mn-ea"/>
              <a:ea typeface="+mn-ea"/>
              <a:sym typeface="Wingdings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  <a:sym typeface="Wingdings"/>
              </a:rPr>
              <a:t>검색</a:t>
            </a:r>
            <a:endParaRPr kumimoji="1" lang="en-US" altLang="ko-KR" dirty="0">
              <a:latin typeface="+mn-ea"/>
              <a:ea typeface="+mn-ea"/>
              <a:sym typeface="Wingdings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  <a:sym typeface="Wingdings"/>
              </a:rPr>
              <a:t>검색 범위 </a:t>
            </a:r>
            <a:r>
              <a:rPr kumimoji="1" lang="en-US" altLang="ko-KR" dirty="0">
                <a:latin typeface="+mn-ea"/>
                <a:ea typeface="+mn-ea"/>
                <a:sym typeface="Wingdings"/>
              </a:rPr>
              <a:t>:</a:t>
            </a:r>
            <a:r>
              <a:rPr kumimoji="1" lang="ko-KR" altLang="en-US" dirty="0">
                <a:latin typeface="+mn-ea"/>
                <a:ea typeface="+mn-ea"/>
                <a:sym typeface="Wingdings"/>
              </a:rPr>
              <a:t> 그룹명 </a:t>
            </a:r>
            <a:r>
              <a:rPr lang="ko-KR" altLang="en-US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[M-Core]</a:t>
            </a:r>
            <a:r>
              <a:rPr lang="mr-IN" altLang="ko-KR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WF-A1-Common</a:t>
            </a:r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그룹 리스트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리스트 구성요소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이름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설명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비고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소속 멤버 수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생성 일시 </a:t>
            </a:r>
            <a:r>
              <a:rPr kumimoji="1" lang="en-US" altLang="ko-KR" dirty="0">
                <a:latin typeface="+mn-ea"/>
              </a:rPr>
              <a:t>:</a:t>
            </a:r>
            <a:r>
              <a:rPr kumimoji="1"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  <a:cs typeface="Nanum Gothic" charset="-127"/>
              </a:rPr>
              <a:t>YYYY-MM-DD </a:t>
            </a:r>
            <a:r>
              <a:rPr lang="en-US" altLang="ko-KR" dirty="0" err="1">
                <a:latin typeface="+mn-ea"/>
                <a:cs typeface="Nanum Gothic" charset="-127"/>
              </a:rPr>
              <a:t>hh:mm:ss</a:t>
            </a:r>
            <a:endParaRPr lang="en-US" altLang="ko-KR" dirty="0">
              <a:latin typeface="+mn-ea"/>
              <a:cs typeface="Nanum Gothic" charset="-127"/>
            </a:endParaRPr>
          </a:p>
          <a:p>
            <a:pPr lvl="2"/>
            <a:r>
              <a:rPr kumimoji="1" lang="ko-KR" altLang="en-US" dirty="0">
                <a:latin typeface="+mn-ea"/>
              </a:rPr>
              <a:t>삭제 가능</a:t>
            </a:r>
            <a:endParaRPr kumimoji="1" lang="en-US" altLang="ko-KR" dirty="0">
              <a:latin typeface="+mn-ea"/>
            </a:endParaRPr>
          </a:p>
          <a:p>
            <a:pPr lvl="3"/>
            <a:r>
              <a:rPr kumimoji="1" lang="ko-KR" altLang="en-US" dirty="0">
                <a:latin typeface="+mn-ea"/>
              </a:rPr>
              <a:t>삭제 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삭제 확인 팝업 출력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 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[017.0]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  <a:cs typeface="Nanum Gothic" charset="-127"/>
              </a:rPr>
              <a:t>리스트 정렬</a:t>
            </a:r>
            <a:endParaRPr kumimoji="1" lang="en-US" altLang="ko-KR" dirty="0">
              <a:latin typeface="+mn-ea"/>
              <a:cs typeface="Nanum Gothic" charset="-127"/>
            </a:endParaRPr>
          </a:p>
          <a:p>
            <a:pPr lvl="2"/>
            <a:r>
              <a:rPr kumimoji="1" lang="ko-KR" altLang="en-US" dirty="0">
                <a:latin typeface="+mn-ea"/>
                <a:cs typeface="Nanum Gothic" charset="-127"/>
              </a:rPr>
              <a:t>그룹 이름 </a:t>
            </a:r>
            <a:r>
              <a:rPr kumimoji="1" lang="en-US" altLang="ko-KR" dirty="0">
                <a:latin typeface="+mn-ea"/>
                <a:cs typeface="Nanum Gothic" charset="-127"/>
              </a:rPr>
              <a:t>(</a:t>
            </a:r>
            <a:r>
              <a:rPr kumimoji="1" lang="ko-KR" altLang="en-US" dirty="0">
                <a:latin typeface="+mn-ea"/>
                <a:cs typeface="Nanum Gothic" charset="-127"/>
              </a:rPr>
              <a:t>오름차순 </a:t>
            </a:r>
            <a:r>
              <a:rPr kumimoji="1" lang="en-US" altLang="ko-KR" dirty="0">
                <a:latin typeface="+mn-ea"/>
                <a:cs typeface="Nanum Gothic" charset="-127"/>
              </a:rPr>
              <a:t>default)</a:t>
            </a:r>
            <a:r>
              <a:rPr kumimoji="1" lang="ko-KR" altLang="en-US" dirty="0">
                <a:latin typeface="+mn-ea"/>
                <a:cs typeface="Nanum Gothic" charset="-127"/>
              </a:rPr>
              <a:t> </a:t>
            </a:r>
            <a:r>
              <a:rPr kumimoji="1" lang="en-US" altLang="ko-KR" dirty="0">
                <a:latin typeface="+mn-ea"/>
                <a:cs typeface="Nanum Gothic" charset="-127"/>
              </a:rPr>
              <a:t>/</a:t>
            </a:r>
            <a:r>
              <a:rPr kumimoji="1" lang="ko-KR" altLang="en-US" dirty="0">
                <a:latin typeface="+mn-ea"/>
                <a:cs typeface="Nanum Gothic" charset="-127"/>
              </a:rPr>
              <a:t> 멤버 수 </a:t>
            </a:r>
            <a:r>
              <a:rPr kumimoji="1" lang="en-US" altLang="ko-KR" dirty="0">
                <a:latin typeface="+mn-ea"/>
                <a:cs typeface="Nanum Gothic" charset="-127"/>
              </a:rPr>
              <a:t>/</a:t>
            </a:r>
            <a:r>
              <a:rPr kumimoji="1" lang="ko-KR" altLang="en-US" dirty="0">
                <a:latin typeface="+mn-ea"/>
                <a:cs typeface="Nanum Gothic" charset="-127"/>
              </a:rPr>
              <a:t> 생성일시</a:t>
            </a:r>
            <a:endParaRPr kumimoji="1" lang="en-US" altLang="ko-KR" strike="sngStrike" dirty="0">
              <a:latin typeface="+mn-ea"/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ea typeface="+mn-ea"/>
                <a:cs typeface="Nanum Gothic" charset="-127"/>
              </a:rPr>
              <a:t>3.1.1 </a:t>
            </a:r>
            <a:r>
              <a:rPr kumimoji="1" lang="ko-KR" altLang="en-US" dirty="0">
                <a:latin typeface="+mn-ea"/>
                <a:ea typeface="+mn-ea"/>
                <a:cs typeface="Nanum Gothic" charset="-127"/>
              </a:rPr>
              <a:t>그룹 목록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3.1 ADMINISTRATION &gt; Users &gt; Members 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Group</a:t>
            </a:r>
            <a:r>
              <a:rPr kumimoji="1" lang="ko-KR" altLang="en-US" b="1" dirty="0">
                <a:latin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cs typeface="Malgun Gothic" charset="-127"/>
              </a:rPr>
              <a:t>lists</a:t>
            </a:r>
            <a:r>
              <a:rPr kumimoji="1" lang="ko-KR" altLang="en-US" b="1" dirty="0">
                <a:latin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cs typeface="Malgun Gothic" charset="-127"/>
              </a:rPr>
              <a:t>(1)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3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  <a:cs typeface="Nanum Gothic" charset="-127"/>
              </a:rPr>
              <a:pPr/>
              <a:t>15</a:t>
            </a:fld>
            <a:endParaRPr lang="ko-KR" altLang="en-US" dirty="0">
              <a:solidFill>
                <a:schemeClr val="accent4">
                  <a:lumMod val="75000"/>
                </a:scheme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44" name="Oval 55"/>
          <p:cNvSpPr/>
          <p:nvPr/>
        </p:nvSpPr>
        <p:spPr>
          <a:xfrm>
            <a:off x="645329" y="2194868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endParaRPr 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9363680" y="1963934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8629591" y="1944033"/>
            <a:ext cx="781583" cy="172766"/>
            <a:chOff x="8343777" y="1929928"/>
            <a:chExt cx="781583" cy="172766"/>
          </a:xfrm>
        </p:grpSpPr>
        <p:sp>
          <p:nvSpPr>
            <p:cNvPr id="93" name="모서리가 둥근 직사각형 92"/>
            <p:cNvSpPr/>
            <p:nvPr/>
          </p:nvSpPr>
          <p:spPr>
            <a:xfrm>
              <a:off x="8343777" y="1929928"/>
              <a:ext cx="781583" cy="172766"/>
            </a:xfrm>
            <a:prstGeom prst="roundRect">
              <a:avLst>
                <a:gd name="adj" fmla="val 2750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ctr" anchorCtr="0"/>
            <a:lstStyle/>
            <a:p>
              <a:pPr algn="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Create</a:t>
              </a:r>
              <a:r>
                <a:rPr lang="en-US" altLang="ko-KR" sz="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 </a:t>
              </a:r>
              <a:r>
                <a:rPr kumimoji="1"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group</a:t>
              </a:r>
              <a:endPara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94" name="십자형[C] 93"/>
            <p:cNvSpPr/>
            <p:nvPr/>
          </p:nvSpPr>
          <p:spPr>
            <a:xfrm>
              <a:off x="8453120" y="1980695"/>
              <a:ext cx="86084" cy="86084"/>
            </a:xfrm>
            <a:prstGeom prst="plus">
              <a:avLst>
                <a:gd name="adj" fmla="val 36395"/>
              </a:avLst>
            </a:prstGeom>
            <a:solidFill>
              <a:schemeClr val="bg1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123" name="모서리가 둥근 직사각형 122"/>
          <p:cNvSpPr/>
          <p:nvPr/>
        </p:nvSpPr>
        <p:spPr>
          <a:xfrm rot="5400000" flipV="1">
            <a:off x="8970236" y="2723654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165" name="Oval 55"/>
          <p:cNvSpPr/>
          <p:nvPr/>
        </p:nvSpPr>
        <p:spPr>
          <a:xfrm>
            <a:off x="645329" y="1697381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2</a:t>
            </a:r>
            <a:endParaRPr 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40" name="아래쪽 화살표[D] 139"/>
          <p:cNvSpPr/>
          <p:nvPr/>
        </p:nvSpPr>
        <p:spPr>
          <a:xfrm>
            <a:off x="2312023" y="2219003"/>
            <a:ext cx="65476" cy="82223"/>
          </a:xfrm>
          <a:prstGeom prst="downArrow">
            <a:avLst>
              <a:gd name="adj1" fmla="val 36497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278" y="2202598"/>
            <a:ext cx="128032" cy="128031"/>
          </a:xfrm>
          <a:prstGeom prst="rect">
            <a:avLst/>
          </a:prstGeom>
        </p:spPr>
      </p:pic>
      <p:grpSp>
        <p:nvGrpSpPr>
          <p:cNvPr id="48" name="그룹 47"/>
          <p:cNvGrpSpPr/>
          <p:nvPr/>
        </p:nvGrpSpPr>
        <p:grpSpPr>
          <a:xfrm>
            <a:off x="8860636" y="2528123"/>
            <a:ext cx="385612" cy="3391618"/>
            <a:chOff x="8860636" y="2528123"/>
            <a:chExt cx="385612" cy="3391618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8860636" y="252812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8860636" y="277830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51" name="모서리가 둥근 직사각형 50"/>
            <p:cNvSpPr/>
            <p:nvPr/>
          </p:nvSpPr>
          <p:spPr>
            <a:xfrm>
              <a:off x="8860636" y="302849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8860636" y="327867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8860636" y="352886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8860636" y="377904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8860636" y="402923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8860636" y="427941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57" name="모서리가 둥근 직사각형 56"/>
            <p:cNvSpPr/>
            <p:nvPr/>
          </p:nvSpPr>
          <p:spPr>
            <a:xfrm>
              <a:off x="8860636" y="452960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8860636" y="477978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8860636" y="502997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60" name="모서리가 둥근 직사각형 59"/>
            <p:cNvSpPr/>
            <p:nvPr/>
          </p:nvSpPr>
          <p:spPr>
            <a:xfrm>
              <a:off x="8860636" y="528015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8860636" y="553034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8860636" y="578052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722088" y="1628603"/>
            <a:ext cx="1664986" cy="232308"/>
            <a:chOff x="712734" y="1855740"/>
            <a:chExt cx="1664986" cy="232308"/>
          </a:xfrm>
        </p:grpSpPr>
        <p:sp>
          <p:nvSpPr>
            <p:cNvPr id="65" name="직사각형 64"/>
            <p:cNvSpPr/>
            <p:nvPr/>
          </p:nvSpPr>
          <p:spPr>
            <a:xfrm>
              <a:off x="1376988" y="1855740"/>
              <a:ext cx="1000732" cy="2323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Malgun Gothic" charset="-127"/>
                </a:rPr>
                <a:t>☐ See notes only </a:t>
              </a:r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712734" y="1901240"/>
              <a:ext cx="850201" cy="172766"/>
            </a:xfrm>
            <a:prstGeom prst="roundRect">
              <a:avLst>
                <a:gd name="adj" fmla="val 2750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ctr" anchorCtr="0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 dirty="0">
                  <a:solidFill>
                    <a:prstClr val="white">
                      <a:lumMod val="50000"/>
                    </a:prstClr>
                  </a:solidFill>
                  <a:latin typeface="+mn-ea"/>
                  <a:cs typeface="Malgun Gothic" charset="-127"/>
                </a:rPr>
                <a:t>Note existence</a:t>
              </a:r>
              <a:endPara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Malgun Gothic" charset="-127"/>
              </a:endParaRPr>
            </a:p>
          </p:txBody>
        </p:sp>
      </p:grpSp>
      <p:sp>
        <p:nvSpPr>
          <p:cNvPr id="67" name="모서리가 둥근 직사각형 66"/>
          <p:cNvSpPr/>
          <p:nvPr/>
        </p:nvSpPr>
        <p:spPr>
          <a:xfrm>
            <a:off x="7468520" y="1954512"/>
            <a:ext cx="962541" cy="151806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 anchorCtr="0"/>
          <a:lstStyle/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600" b="1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There </a:t>
            </a:r>
            <a:r>
              <a:rPr lang="en-US" altLang="ko-KR" sz="600" b="1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are 32 lists</a:t>
            </a:r>
            <a:endParaRPr kumimoji="1" lang="en-US" altLang="ko-KR" sz="600" dirty="0">
              <a:solidFill>
                <a:prstClr val="white">
                  <a:lumMod val="50000"/>
                </a:prstClr>
              </a:solidFill>
              <a:latin typeface="+mn-ea"/>
              <a:cs typeface="Nanum Gothic" charset="-127"/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248" y="1730303"/>
            <a:ext cx="92524" cy="92524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387074" y="1667958"/>
            <a:ext cx="3594520" cy="194334"/>
            <a:chOff x="5592737" y="1667958"/>
            <a:chExt cx="3594520" cy="194334"/>
          </a:xfrm>
        </p:grpSpPr>
        <p:sp>
          <p:nvSpPr>
            <p:cNvPr id="72" name="모서리가 둥근 직사각형 71"/>
            <p:cNvSpPr/>
            <p:nvPr/>
          </p:nvSpPr>
          <p:spPr>
            <a:xfrm>
              <a:off x="5592737" y="1674103"/>
              <a:ext cx="749842" cy="172766"/>
            </a:xfrm>
            <a:prstGeom prst="roundRect">
              <a:avLst>
                <a:gd name="adj" fmla="val 2750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ctr" anchorCtr="0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 dirty="0">
                  <a:solidFill>
                    <a:prstClr val="white">
                      <a:lumMod val="50000"/>
                    </a:prstClr>
                  </a:solidFill>
                  <a:latin typeface="+mn-ea"/>
                  <a:cs typeface="Malgun Gothic" charset="-127"/>
                </a:rPr>
                <a:t>Create date</a:t>
              </a:r>
              <a:endPara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Malgun Gothic" charset="-127"/>
              </a:endParaRPr>
            </a:p>
          </p:txBody>
        </p:sp>
        <p:grpSp>
          <p:nvGrpSpPr>
            <p:cNvPr id="73" name="그룹 72"/>
            <p:cNvGrpSpPr/>
            <p:nvPr/>
          </p:nvGrpSpPr>
          <p:grpSpPr>
            <a:xfrm>
              <a:off x="7443008" y="1669758"/>
              <a:ext cx="1417628" cy="192534"/>
              <a:chOff x="4508230" y="1884457"/>
              <a:chExt cx="2465739" cy="192534"/>
            </a:xfrm>
          </p:grpSpPr>
          <p:sp>
            <p:nvSpPr>
              <p:cNvPr id="74" name="모서리가 둥근 직사각형 58"/>
              <p:cNvSpPr/>
              <p:nvPr/>
            </p:nvSpPr>
            <p:spPr>
              <a:xfrm>
                <a:off x="4508230" y="1884457"/>
                <a:ext cx="1182724" cy="192534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72000" bIns="0" rtlCol="0" anchor="ctr"/>
              <a:lstStyle/>
              <a:p>
                <a:endParaRPr lang="cs-CZ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Malgun Gothic" charset="-127"/>
                </a:endParaRPr>
              </a:p>
            </p:txBody>
          </p:sp>
          <p:sp>
            <p:nvSpPr>
              <p:cNvPr id="75" name="모서리가 둥근 직사각형 58"/>
              <p:cNvSpPr/>
              <p:nvPr/>
            </p:nvSpPr>
            <p:spPr>
              <a:xfrm>
                <a:off x="5791245" y="1884457"/>
                <a:ext cx="1182724" cy="192534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72000" bIns="0" rtlCol="0" anchor="ctr"/>
              <a:lstStyle/>
              <a:p>
                <a:endParaRPr lang="is-I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Malgun Gothic" charset="-127"/>
                </a:endParaRPr>
              </a:p>
            </p:txBody>
          </p:sp>
          <p:sp>
            <p:nvSpPr>
              <p:cNvPr id="76" name="제목 2"/>
              <p:cNvSpPr txBox="1">
                <a:spLocks/>
              </p:cNvSpPr>
              <p:nvPr/>
            </p:nvSpPr>
            <p:spPr bwMode="auto">
              <a:xfrm>
                <a:off x="5730707" y="1921270"/>
                <a:ext cx="86276" cy="139989"/>
              </a:xfrm>
              <a:prstGeom prst="rect">
                <a:avLst/>
              </a:prstGeom>
              <a:noFill/>
              <a:ln w="3175">
                <a:noFill/>
              </a:ln>
              <a:extLst/>
            </p:spPr>
            <p:txBody>
              <a:bodyPr wrap="none" lIns="0" tIns="0" rIns="0" bIns="0" anchor="ctr" anchorCtr="0">
                <a:no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latinLnBrk="1">
                  <a:lnSpc>
                    <a:spcPct val="200000"/>
                  </a:lnSpc>
                  <a:buClr>
                    <a:srgbClr val="336699"/>
                  </a:buClr>
                </a:pPr>
                <a:r>
                  <a:rPr lang="en-US" altLang="ko-KR" sz="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  <a:cs typeface="Malgun Gothic" charset="-127"/>
                  </a:rPr>
                  <a:t>-</a:t>
                </a:r>
                <a:endPara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Malgun Gothic" charset="-127"/>
                </a:endParaRPr>
              </a:p>
            </p:txBody>
          </p:sp>
        </p:grpSp>
        <p:grpSp>
          <p:nvGrpSpPr>
            <p:cNvPr id="77" name="그룹 76"/>
            <p:cNvGrpSpPr/>
            <p:nvPr/>
          </p:nvGrpSpPr>
          <p:grpSpPr>
            <a:xfrm>
              <a:off x="6304988" y="1697267"/>
              <a:ext cx="1089883" cy="144000"/>
              <a:chOff x="2958582" y="1911966"/>
              <a:chExt cx="1089883" cy="144000"/>
            </a:xfrm>
          </p:grpSpPr>
          <p:sp>
            <p:nvSpPr>
              <p:cNvPr id="78" name="모서리가 둥근 직사각형 77"/>
              <p:cNvSpPr/>
              <p:nvPr/>
            </p:nvSpPr>
            <p:spPr>
              <a:xfrm>
                <a:off x="3688465" y="1911966"/>
                <a:ext cx="360000" cy="144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schemeClr val="bg1"/>
                    </a:solidFill>
                    <a:latin typeface="+mn-ea"/>
                    <a:cs typeface="Malgun Gothic" charset="-127"/>
                  </a:rPr>
                  <a:t>Last 7days</a:t>
                </a:r>
                <a:endParaRPr lang="ko-KR" altLang="en-US" sz="500" dirty="0">
                  <a:solidFill>
                    <a:schemeClr val="bg1"/>
                  </a:solidFill>
                  <a:latin typeface="+mn-ea"/>
                  <a:cs typeface="Malgun Gothic" charset="-127"/>
                </a:endParaRPr>
              </a:p>
            </p:txBody>
          </p:sp>
          <p:sp>
            <p:nvSpPr>
              <p:cNvPr id="79" name="모서리가 둥근 직사각형 78"/>
              <p:cNvSpPr/>
              <p:nvPr/>
            </p:nvSpPr>
            <p:spPr>
              <a:xfrm>
                <a:off x="2958582" y="1911966"/>
                <a:ext cx="360000" cy="144000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schemeClr val="bg1"/>
                    </a:solidFill>
                    <a:latin typeface="+mn-ea"/>
                    <a:cs typeface="Malgun Gothic" charset="-127"/>
                  </a:rPr>
                  <a:t>All</a:t>
                </a:r>
                <a:endParaRPr lang="ko-KR" altLang="en-US" sz="500" dirty="0">
                  <a:solidFill>
                    <a:schemeClr val="bg1"/>
                  </a:solidFill>
                  <a:latin typeface="+mn-ea"/>
                  <a:cs typeface="Malgun Gothic" charset="-127"/>
                </a:endParaRPr>
              </a:p>
            </p:txBody>
          </p:sp>
          <p:sp>
            <p:nvSpPr>
              <p:cNvPr id="80" name="모서리가 둥근 직사각형 79"/>
              <p:cNvSpPr/>
              <p:nvPr/>
            </p:nvSpPr>
            <p:spPr>
              <a:xfrm>
                <a:off x="3323144" y="1911966"/>
                <a:ext cx="360000" cy="144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schemeClr val="bg1"/>
                    </a:solidFill>
                    <a:latin typeface="+mn-ea"/>
                    <a:cs typeface="Malgun Gothic" charset="-127"/>
                  </a:rPr>
                  <a:t>Today</a:t>
                </a:r>
                <a:endParaRPr lang="ko-KR" altLang="en-US" sz="500" dirty="0">
                  <a:solidFill>
                    <a:schemeClr val="bg1"/>
                  </a:solidFill>
                  <a:latin typeface="+mn-ea"/>
                  <a:cs typeface="Malgun Gothic" charset="-127"/>
                </a:endParaRPr>
              </a:p>
            </p:txBody>
          </p:sp>
        </p:grpSp>
        <p:sp>
          <p:nvSpPr>
            <p:cNvPr id="82" name="모서리가 둥근 직사각형 81"/>
            <p:cNvSpPr/>
            <p:nvPr/>
          </p:nvSpPr>
          <p:spPr>
            <a:xfrm>
              <a:off x="8925944" y="1667958"/>
              <a:ext cx="261313" cy="194334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Malgun Gothic" charset="-127"/>
                </a:rPr>
                <a:t>Apply</a:t>
              </a:r>
              <a:endParaRPr lang="ko-KR" altLang="en-US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endParaRPr>
            </a:p>
          </p:txBody>
        </p:sp>
      </p:grpSp>
      <p:pic>
        <p:nvPicPr>
          <p:cNvPr id="83" name="그림 82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607" y="2202598"/>
            <a:ext cx="128032" cy="128031"/>
          </a:xfrm>
          <a:prstGeom prst="rect">
            <a:avLst/>
          </a:prstGeom>
        </p:spPr>
      </p:pic>
      <p:sp>
        <p:nvSpPr>
          <p:cNvPr id="84" name="직사각형 83"/>
          <p:cNvSpPr/>
          <p:nvPr/>
        </p:nvSpPr>
        <p:spPr>
          <a:xfrm>
            <a:off x="11350406" y="98940"/>
            <a:ext cx="480818" cy="161707"/>
          </a:xfrm>
          <a:prstGeom prst="rect">
            <a:avLst/>
          </a:prstGeom>
          <a:solidFill>
            <a:srgbClr val="FF93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1.0</a:t>
            </a:r>
            <a:r>
              <a:rPr kumimoji="1" lang="ko-KR" altLang="en-US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 수정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5117130" y="2159056"/>
            <a:ext cx="1814162" cy="4098118"/>
          </a:xfrm>
          <a:prstGeom prst="rect">
            <a:avLst/>
          </a:prstGeom>
          <a:solidFill>
            <a:srgbClr val="000000">
              <a:alpha val="29804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개발보류 </a:t>
            </a:r>
            <a:endParaRPr kumimoji="1" lang="en-US" altLang="ko-KR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  <a:p>
            <a:pPr algn="ctr"/>
            <a:r>
              <a:rPr kumimoji="1"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2018.03.07</a:t>
            </a:r>
            <a:endParaRPr kumimoji="1" lang="ko-KR" alt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772650" y="1677936"/>
            <a:ext cx="1634383" cy="189148"/>
          </a:xfrm>
          <a:prstGeom prst="rect">
            <a:avLst/>
          </a:prstGeom>
          <a:solidFill>
            <a:srgbClr val="000000">
              <a:alpha val="29804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개발보류 </a:t>
            </a:r>
            <a:endParaRPr kumimoji="1" lang="en-US" altLang="ko-KR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  <a:p>
            <a:pPr algn="ctr"/>
            <a:r>
              <a:rPr kumimoji="1"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2018.03.07</a:t>
            </a:r>
            <a:endParaRPr kumimoji="1" lang="ko-KR" alt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3220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3.1.2 </a:t>
            </a:r>
            <a:r>
              <a:rPr lang="ko-KR" altLang="en-US" dirty="0">
                <a:latin typeface="+mn-ea"/>
                <a:ea typeface="+mn-ea"/>
              </a:rPr>
              <a:t>그룹 생성</a:t>
            </a: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3.1 ADMINISTRATION &gt; Users &gt; Members 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Group</a:t>
            </a:r>
            <a:r>
              <a:rPr kumimoji="1" lang="ko-KR" altLang="en-US" b="1" dirty="0">
                <a:latin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cs typeface="Malgun Gothic" charset="-127"/>
              </a:rPr>
              <a:t>lists</a:t>
            </a:r>
            <a:r>
              <a:rPr kumimoji="1" lang="ko-KR" altLang="en-US" b="1" dirty="0">
                <a:latin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cs typeface="Malgun Gothic" charset="-127"/>
              </a:rPr>
              <a:t>(2)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3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  <a:cs typeface="Nanum Gothic" charset="-127"/>
              </a:rPr>
              <a:pPr/>
              <a:t>16</a:t>
            </a:fld>
            <a:endParaRPr lang="ko-KR" altLang="en-US" dirty="0">
              <a:solidFill>
                <a:schemeClr val="accent4">
                  <a:lumMod val="75000"/>
                </a:scheme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>
                <a:latin typeface="+mn-ea"/>
                <a:ea typeface="+mn-ea"/>
              </a:rPr>
              <a:t>이름</a:t>
            </a:r>
            <a:r>
              <a:rPr kumimoji="1" lang="en-US" altLang="ko-KR" dirty="0">
                <a:latin typeface="+mn-ea"/>
                <a:ea typeface="+mn-ea"/>
              </a:rPr>
              <a:t>(</a:t>
            </a:r>
            <a:r>
              <a:rPr kumimoji="1" lang="ko-KR" altLang="en-US" dirty="0">
                <a:latin typeface="+mn-ea"/>
                <a:ea typeface="+mn-ea"/>
              </a:rPr>
              <a:t>*</a:t>
            </a:r>
            <a:r>
              <a:rPr kumimoji="1" lang="en-US" altLang="ko-KR" dirty="0">
                <a:latin typeface="+mn-ea"/>
                <a:ea typeface="+mn-ea"/>
              </a:rPr>
              <a:t>)</a:t>
            </a:r>
          </a:p>
          <a:p>
            <a:pPr lvl="1"/>
            <a:r>
              <a:rPr kumimoji="1" lang="en-US" altLang="ko-KR" dirty="0">
                <a:latin typeface="+mn-ea"/>
                <a:ea typeface="+mn-ea"/>
              </a:rPr>
              <a:t>P.H : </a:t>
            </a:r>
            <a:r>
              <a:rPr kumimoji="1" lang="ko-KR" altLang="en-US" dirty="0">
                <a:latin typeface="+mn-ea"/>
                <a:ea typeface="+mn-ea"/>
              </a:rPr>
              <a:t>이름을 입력하세요</a:t>
            </a:r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설명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en-US" altLang="ko-KR" dirty="0">
                <a:latin typeface="+mn-ea"/>
                <a:ea typeface="+mn-ea"/>
              </a:rPr>
              <a:t>P.H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kumimoji="1" lang="en-US" altLang="ko-KR" dirty="0">
                <a:latin typeface="+mn-ea"/>
                <a:ea typeface="+mn-ea"/>
              </a:rPr>
              <a:t>:</a:t>
            </a:r>
            <a:r>
              <a:rPr kumimoji="1" lang="ko-KR" altLang="en-US" dirty="0">
                <a:latin typeface="+mn-ea"/>
                <a:ea typeface="+mn-ea"/>
              </a:rPr>
              <a:t> 설명을 입력하세요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컨펌 버튼 영역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취소 클릭 </a:t>
            </a:r>
            <a:r>
              <a:rPr lang="en-US" altLang="ko-KR" dirty="0">
                <a:latin typeface="+mn-ea"/>
                <a:ea typeface="+mn-ea"/>
              </a:rPr>
              <a:t>&gt;</a:t>
            </a:r>
            <a:r>
              <a:rPr lang="ko-KR" altLang="en-US" dirty="0">
                <a:latin typeface="+mn-ea"/>
                <a:ea typeface="+mn-ea"/>
              </a:rPr>
              <a:t> 취소 </a:t>
            </a:r>
            <a:r>
              <a:rPr lang="en-US" altLang="ko-KR" dirty="0">
                <a:latin typeface="+mn-ea"/>
                <a:ea typeface="+mn-ea"/>
              </a:rPr>
              <a:t>/</a:t>
            </a:r>
            <a:r>
              <a:rPr lang="ko-KR" altLang="en-US" dirty="0">
                <a:latin typeface="+mn-ea"/>
                <a:ea typeface="+mn-ea"/>
              </a:rPr>
              <a:t> 팝업 닫힘 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완료 클릭 </a:t>
            </a:r>
            <a:r>
              <a:rPr kumimoji="1" lang="en-US" altLang="ko-KR" dirty="0">
                <a:latin typeface="+mn-ea"/>
                <a:ea typeface="+mn-ea"/>
              </a:rPr>
              <a:t>&gt;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  <a:ea typeface="+mn-ea"/>
              </a:rPr>
              <a:t>Validation 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  <a:ea typeface="+mn-ea"/>
              </a:rPr>
              <a:t>체크</a:t>
            </a:r>
            <a:endParaRPr kumimoji="1" lang="en-US" altLang="ko-KR" dirty="0">
              <a:solidFill>
                <a:srgbClr val="FF0000"/>
              </a:solidFill>
              <a:latin typeface="+mn-ea"/>
              <a:ea typeface="+mn-ea"/>
            </a:endParaRPr>
          </a:p>
          <a:p>
            <a:pPr lvl="2"/>
            <a:r>
              <a:rPr kumimoji="1" lang="en-US" altLang="ko-KR" dirty="0">
                <a:latin typeface="+mn-ea"/>
                <a:ea typeface="+mn-ea"/>
              </a:rPr>
              <a:t>Success &gt; </a:t>
            </a:r>
            <a:r>
              <a:rPr kumimoji="1" lang="ko-KR" altLang="en-US" dirty="0">
                <a:latin typeface="+mn-ea"/>
                <a:ea typeface="+mn-ea"/>
              </a:rPr>
              <a:t>그룹 생성 완료 토스트 출력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  <a:ea typeface="+mn-ea"/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  <a:ea typeface="+mn-ea"/>
              </a:rPr>
              <a:t>[016.0]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  <a:ea typeface="+mn-ea"/>
              </a:rPr>
              <a:t>/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  <a:ea typeface="+mn-ea"/>
              </a:rPr>
              <a:t> 그룹 상세 페이지로 랜딩 </a:t>
            </a:r>
            <a:endParaRPr kumimoji="1" lang="en-US" altLang="ko-KR" dirty="0">
              <a:solidFill>
                <a:srgbClr val="FF0000"/>
              </a:solidFill>
              <a:latin typeface="+mn-ea"/>
              <a:ea typeface="+mn-ea"/>
            </a:endParaRPr>
          </a:p>
          <a:p>
            <a:pPr lvl="2"/>
            <a:r>
              <a:rPr kumimoji="1" lang="en-US" altLang="ko-KR" dirty="0">
                <a:latin typeface="+mn-ea"/>
                <a:ea typeface="+mn-ea"/>
              </a:rPr>
              <a:t>Fail &gt; </a:t>
            </a:r>
            <a:r>
              <a:rPr kumimoji="1" lang="ko-KR" altLang="en-US" dirty="0">
                <a:latin typeface="+mn-ea"/>
                <a:ea typeface="+mn-ea"/>
              </a:rPr>
              <a:t>토스트 출력</a:t>
            </a:r>
            <a:r>
              <a:rPr kumimoji="1" lang="en-US" altLang="ko-KR" dirty="0">
                <a:latin typeface="+mn-ea"/>
                <a:ea typeface="+mn-ea"/>
              </a:rPr>
              <a:t> 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  <a:ea typeface="+mn-ea"/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  <a:ea typeface="+mn-ea"/>
              </a:rPr>
              <a:t>[001.0]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kumimoji="1" lang="en-US" altLang="ko-KR" dirty="0">
                <a:latin typeface="+mn-ea"/>
                <a:ea typeface="+mn-ea"/>
              </a:rPr>
              <a:t>/</a:t>
            </a:r>
            <a:r>
              <a:rPr kumimoji="1" lang="ko-KR" altLang="en-US" dirty="0">
                <a:latin typeface="+mn-ea"/>
                <a:ea typeface="+mn-ea"/>
              </a:rPr>
              <a:t> 에러 개별 항목에 도움말 표시</a:t>
            </a:r>
            <a:endParaRPr kumimoji="1" lang="en-US" altLang="ko-KR" dirty="0">
              <a:latin typeface="+mn-ea"/>
              <a:ea typeface="+mn-ea"/>
            </a:endParaRPr>
          </a:p>
          <a:p>
            <a:pPr lvl="3"/>
            <a:r>
              <a:rPr kumimoji="1" lang="ko-KR" altLang="en-US" dirty="0">
                <a:solidFill>
                  <a:srgbClr val="FF0000"/>
                </a:solidFill>
                <a:latin typeface="+mn-ea"/>
                <a:ea typeface="+mn-ea"/>
              </a:rPr>
              <a:t>이름</a:t>
            </a:r>
            <a:endParaRPr kumimoji="1" lang="en-US" altLang="ko-KR" dirty="0">
              <a:solidFill>
                <a:srgbClr val="FF0000"/>
              </a:solidFill>
              <a:latin typeface="+mn-ea"/>
              <a:ea typeface="+mn-ea"/>
            </a:endParaRPr>
          </a:p>
          <a:p>
            <a:pPr lvl="4"/>
            <a:r>
              <a:rPr kumimoji="1" lang="ko-KR" altLang="en-US" dirty="0">
                <a:solidFill>
                  <a:srgbClr val="FF0000"/>
                </a:solidFill>
                <a:latin typeface="+mn-ea"/>
                <a:ea typeface="+mn-ea"/>
              </a:rPr>
              <a:t>미입력 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  <a:ea typeface="+mn-ea"/>
              </a:rPr>
              <a:t>: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Name is required</a:t>
            </a:r>
          </a:p>
          <a:p>
            <a:pPr lvl="4"/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입력오류 </a:t>
            </a: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: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Type in a combination of small and capital letters, numerics and some special characters (! () -&gt;. [] _ [ ] '~ -)</a:t>
            </a:r>
          </a:p>
          <a:p>
            <a:pPr lvl="4"/>
            <a:endParaRPr lang="en-US" altLang="ko-KR" dirty="0">
              <a:solidFill>
                <a:srgbClr val="FF0000"/>
              </a:solidFill>
              <a:latin typeface="+mn-ea"/>
              <a:ea typeface="+mn-ea"/>
            </a:endParaRPr>
          </a:p>
          <a:p>
            <a:r>
              <a:rPr lang="ko-KR" altLang="en-US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소속 멤버</a:t>
            </a:r>
            <a:endParaRPr lang="en-US" altLang="ko-KR" strike="sngStrike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편집 클릭 </a:t>
            </a:r>
            <a:r>
              <a:rPr kumimoji="1" lang="en-US" altLang="ko-KR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&gt;</a:t>
            </a:r>
            <a:r>
              <a:rPr kumimoji="1" lang="ko-KR" altLang="en-US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멤버 편집 팝업 출력 </a:t>
            </a:r>
            <a:r>
              <a:rPr kumimoji="1" lang="ko-KR" altLang="en-US" strike="sngStrike" dirty="0">
                <a:solidFill>
                  <a:srgbClr val="00B0F0"/>
                </a:solidFill>
                <a:latin typeface="+mn-ea"/>
              </a:rPr>
              <a:t>☞</a:t>
            </a:r>
            <a:r>
              <a:rPr kumimoji="1" lang="en-US" altLang="ko-KR" strike="sngStrike" dirty="0">
                <a:solidFill>
                  <a:srgbClr val="00B0F0"/>
                </a:solidFill>
                <a:latin typeface="+mn-ea"/>
              </a:rPr>
              <a:t>[033.1]</a:t>
            </a:r>
            <a:endParaRPr kumimoji="1" lang="en-US" altLang="ko-KR" strike="sngStrike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등록된 멤버가 없는 경우</a:t>
            </a:r>
            <a:r>
              <a:rPr kumimoji="1" lang="en-US" altLang="ko-KR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,</a:t>
            </a:r>
            <a:r>
              <a:rPr kumimoji="1" lang="ko-KR" altLang="en-US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문구 </a:t>
            </a:r>
            <a:r>
              <a:rPr kumimoji="1" lang="en-US" altLang="ko-KR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:</a:t>
            </a:r>
            <a:r>
              <a:rPr kumimoji="1" lang="ko-KR" altLang="en-US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</a:t>
            </a:r>
            <a:r>
              <a:rPr kumimoji="1" lang="en-US" altLang="ko-KR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None</a:t>
            </a:r>
          </a:p>
          <a:p>
            <a:pPr lvl="1"/>
            <a:r>
              <a:rPr kumimoji="1" lang="ko-KR" altLang="en-US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등록된 멤버가 </a:t>
            </a:r>
            <a:r>
              <a:rPr kumimoji="1" lang="en-US" altLang="ko-KR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1</a:t>
            </a:r>
            <a:r>
              <a:rPr kumimoji="1" lang="ko-KR" altLang="en-US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명인 경우</a:t>
            </a:r>
            <a:r>
              <a:rPr kumimoji="1" lang="en-US" altLang="ko-KR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,</a:t>
            </a:r>
            <a:r>
              <a:rPr kumimoji="1" lang="ko-KR" altLang="en-US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문구 </a:t>
            </a:r>
            <a:r>
              <a:rPr kumimoji="1" lang="en-US" altLang="ko-KR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:</a:t>
            </a:r>
            <a:r>
              <a:rPr kumimoji="1" lang="ko-KR" altLang="en-US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</a:t>
            </a:r>
            <a:r>
              <a:rPr kumimoji="1" lang="en-US" altLang="ko-KR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‘</a:t>
            </a:r>
            <a:r>
              <a:rPr kumimoji="1" lang="ko-KR" altLang="en-US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사용자명</a:t>
            </a:r>
            <a:r>
              <a:rPr kumimoji="1" lang="en-US" altLang="ko-KR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’</a:t>
            </a:r>
          </a:p>
          <a:p>
            <a:pPr lvl="1"/>
            <a:r>
              <a:rPr kumimoji="1" lang="ko-KR" altLang="en-US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등록된 멤버가 </a:t>
            </a:r>
            <a:r>
              <a:rPr kumimoji="1" lang="en-US" altLang="ko-KR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1</a:t>
            </a:r>
            <a:r>
              <a:rPr kumimoji="1" lang="ko-KR" altLang="en-US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명 이상인 경우</a:t>
            </a:r>
            <a:r>
              <a:rPr kumimoji="1" lang="en-US" altLang="ko-KR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,</a:t>
            </a:r>
            <a:r>
              <a:rPr kumimoji="1" lang="ko-KR" altLang="en-US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문구 </a:t>
            </a:r>
            <a:r>
              <a:rPr kumimoji="1" lang="en-US" altLang="ko-KR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:</a:t>
            </a:r>
            <a:r>
              <a:rPr kumimoji="1" lang="ko-KR" altLang="en-US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</a:t>
            </a:r>
            <a:r>
              <a:rPr kumimoji="1" lang="en-US" altLang="ko-KR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‘</a:t>
            </a:r>
            <a:r>
              <a:rPr kumimoji="1" lang="ko-KR" altLang="en-US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사용자명</a:t>
            </a:r>
            <a:r>
              <a:rPr kumimoji="1" lang="en-US" altLang="ko-KR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’</a:t>
            </a:r>
            <a:r>
              <a:rPr kumimoji="1" lang="ko-KR" altLang="en-US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이외 </a:t>
            </a:r>
            <a:r>
              <a:rPr kumimoji="1" lang="en-US" altLang="ko-KR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n</a:t>
            </a:r>
            <a:r>
              <a:rPr kumimoji="1" lang="ko-KR" altLang="en-US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개</a:t>
            </a:r>
            <a:endParaRPr kumimoji="1" lang="en-US" altLang="ko-KR" strike="sngStrike" dirty="0">
              <a:latin typeface="+mn-ea"/>
            </a:endParaRPr>
          </a:p>
          <a:p>
            <a:pPr lvl="4"/>
            <a:endParaRPr lang="en-US" altLang="ko-KR" strike="sngStrike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295295" y="3142309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294652" y="360652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3715781" y="534885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2439953" y="3094877"/>
            <a:ext cx="5252434" cy="1318527"/>
            <a:chOff x="2553689" y="3680257"/>
            <a:chExt cx="5252434" cy="1318527"/>
          </a:xfrm>
        </p:grpSpPr>
        <p:sp>
          <p:nvSpPr>
            <p:cNvPr id="29" name="직사각형 28"/>
            <p:cNvSpPr/>
            <p:nvPr/>
          </p:nvSpPr>
          <p:spPr>
            <a:xfrm>
              <a:off x="2553689" y="3860652"/>
              <a:ext cx="5252434" cy="24767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bIns="0" rtlCol="0" anchor="ctr"/>
            <a:lstStyle/>
            <a:p>
              <a:r>
                <a:rPr lang="en-US" altLang="ko-KR" sz="700" dirty="0">
                  <a:solidFill>
                    <a:prstClr val="white">
                      <a:lumMod val="75000"/>
                    </a:prstClr>
                  </a:solidFill>
                  <a:latin typeface="+mn-ea"/>
                  <a:cs typeface="Nanum Gothic" charset="-127"/>
                </a:rPr>
                <a:t>Please enter a group</a:t>
              </a:r>
              <a:r>
                <a:rPr lang="ko-KR" altLang="en-US" sz="700" dirty="0">
                  <a:solidFill>
                    <a:prstClr val="white">
                      <a:lumMod val="75000"/>
                    </a:prstClr>
                  </a:solidFill>
                  <a:latin typeface="+mn-ea"/>
                  <a:cs typeface="Nanum Gothic" charset="-127"/>
                </a:rPr>
                <a:t> </a:t>
              </a:r>
              <a:r>
                <a:rPr lang="en-US" altLang="ko-KR" sz="700" dirty="0">
                  <a:solidFill>
                    <a:prstClr val="white">
                      <a:lumMod val="75000"/>
                    </a:prstClr>
                  </a:solidFill>
                  <a:latin typeface="+mn-ea"/>
                  <a:cs typeface="Nanum Gothic" charset="-127"/>
                </a:rPr>
                <a:t>name</a:t>
              </a:r>
              <a:endParaRPr lang="ko-KR" altLang="en-US" sz="700" dirty="0">
                <a:solidFill>
                  <a:prstClr val="white">
                    <a:lumMod val="7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553689" y="4371369"/>
              <a:ext cx="5252434" cy="6274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bIns="72000" rtlCol="0" anchor="t"/>
            <a:lstStyle/>
            <a:p>
              <a:r>
                <a:rPr lang="en-US" altLang="ko-KR" sz="700" dirty="0">
                  <a:solidFill>
                    <a:prstClr val="white">
                      <a:lumMod val="75000"/>
                    </a:prstClr>
                  </a:solidFill>
                  <a:latin typeface="+mn-ea"/>
                  <a:cs typeface="Nanum Gothic" charset="-127"/>
                </a:rPr>
                <a:t>Please enter a description</a:t>
              </a:r>
              <a:endParaRPr lang="ko-KR" altLang="en-US" sz="700" dirty="0">
                <a:solidFill>
                  <a:prstClr val="white">
                    <a:lumMod val="7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2" name="제목 2"/>
            <p:cNvSpPr txBox="1">
              <a:spLocks/>
            </p:cNvSpPr>
            <p:nvPr/>
          </p:nvSpPr>
          <p:spPr bwMode="auto">
            <a:xfrm>
              <a:off x="2553689" y="3680257"/>
              <a:ext cx="796166" cy="180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0" rIns="0" bIns="0" anchor="t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700" dirty="0">
                  <a:solidFill>
                    <a:srgbClr val="000000"/>
                  </a:solidFill>
                  <a:latin typeface="+mn-ea"/>
                  <a:ea typeface="+mn-ea"/>
                  <a:cs typeface="Nanum Gothic" charset="-127"/>
                </a:rPr>
                <a:t>Name</a:t>
              </a:r>
              <a:r>
                <a:rPr lang="ko-KR" altLang="en-US" sz="700" dirty="0">
                  <a:solidFill>
                    <a:srgbClr val="000000"/>
                  </a:solidFill>
                  <a:latin typeface="+mn-ea"/>
                  <a:ea typeface="+mn-ea"/>
                  <a:cs typeface="Nanum Gothic" charset="-127"/>
                </a:rPr>
                <a:t>*</a:t>
              </a:r>
              <a:endPara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endParaRP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endParaRP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endParaRP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700" dirty="0">
                  <a:solidFill>
                    <a:srgbClr val="000000"/>
                  </a:solidFill>
                  <a:latin typeface="+mn-ea"/>
                  <a:ea typeface="+mn-ea"/>
                  <a:cs typeface="Nanum Gothic" charset="-127"/>
                </a:rPr>
                <a:t>Description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004246" y="1891459"/>
            <a:ext cx="525395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[0</a:t>
            </a:r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41</a:t>
            </a:r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.</a:t>
            </a:r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0</a:t>
            </a:r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]</a:t>
            </a:r>
            <a:endParaRPr lang="ko-KR" altLang="en-US" sz="5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439953" y="2222709"/>
            <a:ext cx="5252434" cy="44810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Create group</a:t>
            </a:r>
            <a:endParaRPr lang="en-US" altLang="ko-KR" sz="1000" b="1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3887123" y="5290769"/>
            <a:ext cx="2358094" cy="249130"/>
            <a:chOff x="4093583" y="6193790"/>
            <a:chExt cx="2358094" cy="249130"/>
          </a:xfrm>
        </p:grpSpPr>
        <p:sp>
          <p:nvSpPr>
            <p:cNvPr id="38" name="모서리가 둥근 직사각형 127"/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Done</a:t>
              </a:r>
              <a:endParaRPr lang="ko-KR" altLang="en-US" sz="800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9" name="모서리가 둥근 직사각형 127"/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Cancel</a:t>
              </a:r>
              <a:endParaRPr lang="ko-KR" altLang="en-US" sz="800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11350406" y="98940"/>
            <a:ext cx="480818" cy="161707"/>
          </a:xfrm>
          <a:prstGeom prst="rect">
            <a:avLst/>
          </a:prstGeom>
          <a:solidFill>
            <a:srgbClr val="FF93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1.0</a:t>
            </a:r>
            <a:r>
              <a:rPr kumimoji="1" lang="ko-KR" altLang="en-US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 수정</a:t>
            </a:r>
          </a:p>
        </p:txBody>
      </p:sp>
    </p:spTree>
    <p:extLst>
      <p:ext uri="{BB962C8B-B14F-4D97-AF65-F5344CB8AC3E}">
        <p14:creationId xmlns:p14="http://schemas.microsoft.com/office/powerpoint/2010/main" val="1664884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Username Box"/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1408626" y="2679544"/>
            <a:ext cx="2820054" cy="297924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/>
            <a:r>
              <a:rPr lang="en-US" altLang="ko-KR" sz="600" dirty="0">
                <a:solidFill>
                  <a:schemeClr val="tx1"/>
                </a:solidFill>
                <a:latin typeface="+mn-ea"/>
                <a:cs typeface="Malgun Gothic" charset="-127"/>
              </a:rPr>
              <a:t>Use personal workspace, Use shared workspace,</a:t>
            </a:r>
            <a:r>
              <a:rPr lang="ko-KR" altLang="en-US" sz="600" dirty="0">
                <a:solidFill>
                  <a:schemeClr val="tx1"/>
                </a:solidFill>
                <a:latin typeface="+mn-ea"/>
                <a:cs typeface="Malgun Gothic" charset="-127"/>
              </a:rPr>
              <a:t> </a:t>
            </a:r>
            <a:r>
              <a:rPr lang="en-US" altLang="ko-KR" sz="600" dirty="0">
                <a:solidFill>
                  <a:schemeClr val="tx1"/>
                </a:solidFill>
                <a:latin typeface="+mn-ea"/>
                <a:cs typeface="Malgun Gothic" charset="-127"/>
              </a:rPr>
              <a:t>Manage and monitor </a:t>
            </a:r>
            <a:r>
              <a:rPr lang="en-US" altLang="ko-KR" sz="600" dirty="0" err="1">
                <a:solidFill>
                  <a:schemeClr val="tx1"/>
                </a:solidFill>
                <a:latin typeface="+mn-ea"/>
                <a:cs typeface="Malgun Gothic" charset="-127"/>
              </a:rPr>
              <a:t>datasource</a:t>
            </a:r>
            <a:r>
              <a:rPr lang="en-US" altLang="ko-KR" sz="600" dirty="0">
                <a:solidFill>
                  <a:schemeClr val="tx1"/>
                </a:solidFill>
                <a:latin typeface="+mn-ea"/>
                <a:cs typeface="Malgun Gothic" charset="-127"/>
              </a:rPr>
              <a:t> </a:t>
            </a:r>
            <a:r>
              <a:rPr kumimoji="1"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 Regular" charset="-127"/>
              </a:rPr>
              <a:t>길어지면 개행</a:t>
            </a:r>
            <a:endParaRPr kumimoji="1"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 Regular" charset="-127"/>
            </a:endParaRP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>
                <a:latin typeface="+mn-ea"/>
              </a:rPr>
              <a:t>이름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길어질 경우 말줄임 표시</a:t>
            </a:r>
            <a:endParaRPr kumimoji="1" lang="en-US" altLang="ko-KR" dirty="0">
              <a:latin typeface="+mn-ea"/>
            </a:endParaRPr>
          </a:p>
          <a:p>
            <a:r>
              <a:rPr kumimoji="1" lang="ko-KR" altLang="en-US" dirty="0">
                <a:latin typeface="+mn-ea"/>
              </a:rPr>
              <a:t>기본 정보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생성 정보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일시 </a:t>
            </a:r>
            <a:r>
              <a:rPr kumimoji="1" lang="en-US" altLang="ko-KR" dirty="0">
                <a:latin typeface="+mn-ea"/>
              </a:rPr>
              <a:t>:</a:t>
            </a:r>
            <a:r>
              <a:rPr kumimoji="1"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  <a:cs typeface="Nanum Gothic" charset="-127"/>
              </a:rPr>
              <a:t>YYYY-MM-DD </a:t>
            </a:r>
            <a:r>
              <a:rPr lang="en-US" altLang="ko-KR" dirty="0" err="1">
                <a:latin typeface="+mn-ea"/>
                <a:cs typeface="Nanum Gothic" charset="-127"/>
              </a:rPr>
              <a:t>hh:mm:ss</a:t>
            </a:r>
            <a:endParaRPr lang="en-US" altLang="ko-KR" dirty="0">
              <a:latin typeface="+mn-ea"/>
              <a:cs typeface="Nanum Gothic" charset="-127"/>
            </a:endParaRPr>
          </a:p>
          <a:p>
            <a:pPr lvl="2"/>
            <a:r>
              <a:rPr kumimoji="1" lang="ko-KR" altLang="en-US" dirty="0">
                <a:latin typeface="+mn-ea"/>
                <a:cs typeface="Nanum Gothic" charset="-127"/>
              </a:rPr>
              <a:t>이름 </a:t>
            </a:r>
            <a:r>
              <a:rPr kumimoji="1" lang="en-US" altLang="ko-KR" dirty="0">
                <a:latin typeface="+mn-ea"/>
                <a:cs typeface="Nanum Gothic" charset="-127"/>
              </a:rPr>
              <a:t>:</a:t>
            </a:r>
            <a:r>
              <a:rPr kumimoji="1" lang="ko-KR" altLang="en-US" dirty="0">
                <a:latin typeface="+mn-ea"/>
                <a:cs typeface="Nanum Gothic" charset="-127"/>
              </a:rPr>
              <a:t> 호버 </a:t>
            </a:r>
            <a:r>
              <a:rPr kumimoji="1" lang="en-US" altLang="ko-KR" dirty="0">
                <a:latin typeface="+mn-ea"/>
                <a:cs typeface="Nanum Gothic" charset="-127"/>
              </a:rPr>
              <a:t>&gt;</a:t>
            </a:r>
            <a:r>
              <a:rPr kumimoji="1" lang="ko-KR" altLang="en-US" dirty="0">
                <a:latin typeface="+mn-ea"/>
                <a:cs typeface="Nanum Gothic" charset="-127"/>
              </a:rPr>
              <a:t> 사용자 상세 정보 팝업 출력 </a:t>
            </a:r>
            <a:r>
              <a:rPr lang="mr-IN" altLang="ko-KR" dirty="0">
                <a:solidFill>
                  <a:srgbClr val="00B0F0"/>
                </a:solidFill>
                <a:latin typeface="+mn-ea"/>
                <a:sym typeface="Wingdings"/>
              </a:rPr>
              <a:t>☞[M-</a:t>
            </a:r>
            <a:r>
              <a:rPr lang="mr-IN" altLang="ko-KR" dirty="0" err="1">
                <a:solidFill>
                  <a:srgbClr val="00B0F0"/>
                </a:solidFill>
                <a:latin typeface="+mn-ea"/>
                <a:sym typeface="Wingdings"/>
              </a:rPr>
              <a:t>Core</a:t>
            </a:r>
            <a:r>
              <a:rPr lang="mr-IN" altLang="ko-KR" dirty="0">
                <a:solidFill>
                  <a:srgbClr val="00B0F0"/>
                </a:solidFill>
                <a:latin typeface="+mn-ea"/>
                <a:sym typeface="Wingdings"/>
              </a:rPr>
              <a:t>]WF-A1-Common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업데이트 정보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일시 </a:t>
            </a:r>
            <a:r>
              <a:rPr kumimoji="1" lang="en-US" altLang="ko-KR" dirty="0">
                <a:latin typeface="+mn-ea"/>
              </a:rPr>
              <a:t>:</a:t>
            </a:r>
            <a:r>
              <a:rPr kumimoji="1"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  <a:cs typeface="Nanum Gothic" charset="-127"/>
              </a:rPr>
              <a:t>YYYY-MM-DD </a:t>
            </a:r>
            <a:r>
              <a:rPr lang="en-US" altLang="ko-KR" dirty="0" err="1">
                <a:latin typeface="+mn-ea"/>
                <a:cs typeface="Nanum Gothic" charset="-127"/>
              </a:rPr>
              <a:t>hh:mm:ss</a:t>
            </a:r>
            <a:endParaRPr kumimoji="1" lang="en-US" altLang="ko-KR" dirty="0">
              <a:latin typeface="+mn-ea"/>
            </a:endParaRPr>
          </a:p>
          <a:p>
            <a:r>
              <a:rPr kumimoji="1" lang="ko-KR" altLang="en-US" dirty="0">
                <a:latin typeface="+mn-ea"/>
              </a:rPr>
              <a:t>기본 관리 기능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삭제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삭제 확인 팝업 출력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 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[017.0]</a:t>
            </a:r>
            <a:r>
              <a:rPr lang="ko-KR" altLang="en-US" dirty="0">
                <a:latin typeface="+mn-ea"/>
                <a:sym typeface="Wingdings"/>
              </a:rPr>
              <a:t> </a:t>
            </a:r>
            <a:r>
              <a:rPr lang="en-US" altLang="ko-KR" dirty="0">
                <a:latin typeface="+mn-ea"/>
                <a:sym typeface="Wingdings"/>
              </a:rPr>
              <a:t>&gt;</a:t>
            </a:r>
            <a:r>
              <a:rPr lang="ko-KR" altLang="en-US" dirty="0">
                <a:latin typeface="+mn-ea"/>
                <a:sym typeface="Wingdings"/>
              </a:rPr>
              <a:t> 확인 시</a:t>
            </a:r>
            <a:r>
              <a:rPr lang="en-US" altLang="ko-KR" dirty="0">
                <a:latin typeface="+mn-ea"/>
                <a:sym typeface="Wingdings"/>
              </a:rPr>
              <a:t>,</a:t>
            </a:r>
            <a:r>
              <a:rPr lang="ko-KR" altLang="en-US" dirty="0">
                <a:latin typeface="+mn-ea"/>
                <a:sym typeface="Wingdings"/>
              </a:rPr>
              <a:t> 스키마 목록으로 이동</a:t>
            </a:r>
            <a:endParaRPr lang="en-US" altLang="ko-KR" dirty="0">
              <a:latin typeface="+mn-ea"/>
              <a:sym typeface="Wingdings"/>
            </a:endParaRPr>
          </a:p>
          <a:p>
            <a:pPr lvl="1"/>
            <a:r>
              <a:rPr lang="ko-KR" altLang="en-US" dirty="0">
                <a:solidFill>
                  <a:srgbClr val="FF0000"/>
                </a:solidFill>
                <a:latin typeface="+mn-ea"/>
                <a:sym typeface="Wingdings"/>
              </a:rPr>
              <a:t>단</a:t>
            </a:r>
            <a:r>
              <a:rPr lang="en-US" altLang="ko-KR" dirty="0">
                <a:solidFill>
                  <a:srgbClr val="FF0000"/>
                </a:solidFill>
                <a:latin typeface="+mn-ea"/>
                <a:sym typeface="Wingdings"/>
              </a:rPr>
              <a:t>,</a:t>
            </a:r>
            <a:r>
              <a:rPr lang="ko-KR" altLang="en-US" dirty="0">
                <a:solidFill>
                  <a:srgbClr val="FF0000"/>
                </a:solidFill>
                <a:latin typeface="+mn-ea"/>
                <a:sym typeface="Wingdings"/>
              </a:rPr>
              <a:t> 디스커버리 기본 그룹인 </a:t>
            </a:r>
            <a:r>
              <a:rPr lang="en-US" altLang="ko-KR" dirty="0">
                <a:solidFill>
                  <a:srgbClr val="FF0000"/>
                </a:solidFill>
                <a:latin typeface="+mn-ea"/>
                <a:sym typeface="Wingdings"/>
              </a:rPr>
              <a:t>‘General-user’</a:t>
            </a:r>
            <a:r>
              <a:rPr lang="ko-KR" altLang="en-US" dirty="0">
                <a:solidFill>
                  <a:srgbClr val="FF0000"/>
                </a:solidFill>
                <a:latin typeface="+mn-ea"/>
                <a:sym typeface="Wingdings"/>
              </a:rPr>
              <a:t>은 삭제 불가</a:t>
            </a:r>
            <a:r>
              <a:rPr lang="en-US" altLang="ko-KR" dirty="0">
                <a:solidFill>
                  <a:srgbClr val="FF0000"/>
                </a:solidFill>
                <a:latin typeface="+mn-ea"/>
                <a:sym typeface="Wingdings"/>
              </a:rPr>
              <a:t>.</a:t>
            </a:r>
            <a:r>
              <a:rPr lang="ko-KR" altLang="en-US" dirty="0">
                <a:solidFill>
                  <a:srgbClr val="FF0000"/>
                </a:solidFill>
                <a:latin typeface="+mn-ea"/>
                <a:sym typeface="Wingdings"/>
              </a:rPr>
              <a:t> 삭제 버튼 없음</a:t>
            </a:r>
            <a:endParaRPr lang="en-US" altLang="ko-KR" dirty="0">
              <a:solidFill>
                <a:srgbClr val="FF0000"/>
              </a:solidFill>
              <a:latin typeface="+mn-ea"/>
              <a:sym typeface="Wingdings"/>
            </a:endParaRPr>
          </a:p>
          <a:p>
            <a:r>
              <a:rPr kumimoji="1" lang="ko-KR" altLang="en-US" dirty="0">
                <a:latin typeface="+mn-ea"/>
              </a:rPr>
              <a:t>상세 정보</a:t>
            </a:r>
            <a:endParaRPr kumimoji="1"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  <a:sym typeface="Wingdings"/>
              </a:rPr>
              <a:t>이름</a:t>
            </a:r>
            <a:endParaRPr lang="en-US" altLang="ko-KR" dirty="0">
              <a:latin typeface="+mn-ea"/>
              <a:sym typeface="Wingdings"/>
            </a:endParaRPr>
          </a:p>
          <a:p>
            <a:pPr lvl="2"/>
            <a:r>
              <a:rPr lang="ko-KR" altLang="en-US" dirty="0">
                <a:latin typeface="+mn-ea"/>
                <a:sym typeface="Wingdings"/>
              </a:rPr>
              <a:t>이름 영역에 클릭 시</a:t>
            </a:r>
            <a:r>
              <a:rPr lang="en-US" altLang="ko-KR" dirty="0">
                <a:latin typeface="+mn-ea"/>
                <a:sym typeface="Wingdings"/>
              </a:rPr>
              <a:t>,</a:t>
            </a:r>
            <a:r>
              <a:rPr lang="ko-KR" altLang="en-US" dirty="0">
                <a:latin typeface="+mn-ea"/>
                <a:sym typeface="Wingdings"/>
              </a:rPr>
              <a:t> 편집 가능</a:t>
            </a:r>
            <a:endParaRPr lang="en-US" altLang="ko-KR" dirty="0">
              <a:latin typeface="+mn-ea"/>
              <a:sym typeface="Wingdings"/>
            </a:endParaRPr>
          </a:p>
          <a:p>
            <a:pPr lvl="1"/>
            <a:r>
              <a:rPr lang="ko-KR" altLang="en-US" dirty="0">
                <a:latin typeface="+mn-ea"/>
                <a:sym typeface="Wingdings"/>
              </a:rPr>
              <a:t>설명</a:t>
            </a:r>
            <a:endParaRPr lang="en-US" altLang="ko-KR" dirty="0">
              <a:latin typeface="+mn-ea"/>
              <a:sym typeface="Wingdings"/>
            </a:endParaRPr>
          </a:p>
          <a:p>
            <a:pPr lvl="2"/>
            <a:r>
              <a:rPr lang="ko-KR" altLang="en-US" dirty="0">
                <a:latin typeface="+mn-ea"/>
                <a:sym typeface="Wingdings"/>
              </a:rPr>
              <a:t>설명 영역에 클릭 시</a:t>
            </a:r>
            <a:r>
              <a:rPr lang="en-US" altLang="ko-KR" dirty="0">
                <a:latin typeface="+mn-ea"/>
                <a:sym typeface="Wingdings"/>
              </a:rPr>
              <a:t>,</a:t>
            </a:r>
            <a:r>
              <a:rPr lang="ko-KR" altLang="en-US" dirty="0">
                <a:latin typeface="+mn-ea"/>
                <a:sym typeface="Wingdings"/>
              </a:rPr>
              <a:t> 편집 가능</a:t>
            </a:r>
            <a:endParaRPr lang="en-US" altLang="ko-KR" dirty="0">
              <a:latin typeface="+mn-ea"/>
              <a:sym typeface="Wingdings"/>
            </a:endParaRPr>
          </a:p>
          <a:p>
            <a:pPr lvl="1"/>
            <a:r>
              <a:rPr lang="ko-KR" altLang="en-US" dirty="0">
                <a:latin typeface="+mn-ea"/>
                <a:sym typeface="Wingdings"/>
              </a:rPr>
              <a:t>퍼미션</a:t>
            </a:r>
            <a:endParaRPr lang="en-US" altLang="ko-KR" dirty="0">
              <a:latin typeface="+mn-ea"/>
              <a:sym typeface="Wingdings"/>
            </a:endParaRPr>
          </a:p>
          <a:p>
            <a:pPr lvl="2"/>
            <a:r>
              <a:rPr lang="ko-KR" altLang="en-US" dirty="0">
                <a:latin typeface="+mn-ea"/>
                <a:sym typeface="Wingdings"/>
              </a:rPr>
              <a:t>사용자에 부여된 퍼미션의 요약</a:t>
            </a:r>
            <a:endParaRPr lang="en-US" altLang="ko-KR" dirty="0">
              <a:latin typeface="+mn-ea"/>
              <a:sym typeface="Wingdings"/>
            </a:endParaRPr>
          </a:p>
          <a:p>
            <a:r>
              <a:rPr lang="ko-KR" altLang="en-US" dirty="0">
                <a:latin typeface="+mn-ea"/>
                <a:sym typeface="Wingdings"/>
              </a:rPr>
              <a:t>멤버</a:t>
            </a:r>
            <a:endParaRPr lang="en-US" altLang="ko-KR" dirty="0">
              <a:latin typeface="+mn-ea"/>
              <a:sym typeface="Wingdings"/>
            </a:endParaRPr>
          </a:p>
          <a:p>
            <a:pPr lvl="1"/>
            <a:r>
              <a:rPr kumimoji="1" lang="ko-KR" altLang="en-US" dirty="0">
                <a:latin typeface="+mn-ea"/>
                <a:cs typeface="Nanum Gothic" charset="-127"/>
              </a:rPr>
              <a:t>멤버수</a:t>
            </a:r>
            <a:endParaRPr lang="en-US" altLang="ko-KR" dirty="0">
              <a:latin typeface="+mn-ea"/>
              <a:sym typeface="Wingdings"/>
            </a:endParaRPr>
          </a:p>
          <a:p>
            <a:pPr lvl="1"/>
            <a:r>
              <a:rPr kumimoji="1" lang="ko-KR" altLang="en-US" dirty="0">
                <a:latin typeface="+mn-ea"/>
                <a:cs typeface="Nanum Gothic" charset="-127"/>
              </a:rPr>
              <a:t>목록</a:t>
            </a:r>
            <a:endParaRPr kumimoji="1" lang="en-US" altLang="ko-KR" dirty="0">
              <a:latin typeface="+mn-ea"/>
              <a:cs typeface="Nanum Gothic" charset="-127"/>
            </a:endParaRPr>
          </a:p>
          <a:p>
            <a:pPr lvl="2"/>
            <a:r>
              <a:rPr kumimoji="1" lang="ko-KR" altLang="en-US" dirty="0">
                <a:latin typeface="+mn-ea"/>
                <a:cs typeface="Nanum Gothic" charset="-127"/>
              </a:rPr>
              <a:t>멤버명</a:t>
            </a:r>
            <a:endParaRPr kumimoji="1" lang="en-US" altLang="ko-KR" dirty="0">
              <a:latin typeface="+mn-ea"/>
              <a:cs typeface="Nanum Gothic" charset="-127"/>
            </a:endParaRPr>
          </a:p>
          <a:p>
            <a:pPr lvl="3"/>
            <a:r>
              <a:rPr kumimoji="1" lang="ko-KR" altLang="en-US" dirty="0">
                <a:latin typeface="+mn-ea"/>
                <a:cs typeface="Nanum Gothic" charset="-127"/>
              </a:rPr>
              <a:t>호버 </a:t>
            </a:r>
            <a:r>
              <a:rPr kumimoji="1" lang="en-US" altLang="ko-KR" dirty="0">
                <a:latin typeface="+mn-ea"/>
                <a:cs typeface="Nanum Gothic" charset="-127"/>
              </a:rPr>
              <a:t>&gt;</a:t>
            </a:r>
            <a:r>
              <a:rPr kumimoji="1" lang="ko-KR" altLang="en-US" dirty="0">
                <a:latin typeface="+mn-ea"/>
                <a:cs typeface="Nanum Gothic" charset="-127"/>
              </a:rPr>
              <a:t> 사용자 상세 정보 팝업 출력 </a:t>
            </a:r>
            <a:r>
              <a:rPr lang="mr-IN" altLang="ko-KR" dirty="0">
                <a:solidFill>
                  <a:srgbClr val="00B0F0"/>
                </a:solidFill>
                <a:latin typeface="+mn-ea"/>
                <a:sym typeface="Wingdings"/>
              </a:rPr>
              <a:t>☞[M-</a:t>
            </a:r>
            <a:r>
              <a:rPr lang="mr-IN" altLang="ko-KR" dirty="0" err="1">
                <a:solidFill>
                  <a:srgbClr val="00B0F0"/>
                </a:solidFill>
                <a:latin typeface="+mn-ea"/>
                <a:sym typeface="Wingdings"/>
              </a:rPr>
              <a:t>Core</a:t>
            </a:r>
            <a:r>
              <a:rPr lang="mr-IN" altLang="ko-KR" dirty="0">
                <a:solidFill>
                  <a:srgbClr val="00B0F0"/>
                </a:solidFill>
                <a:latin typeface="+mn-ea"/>
                <a:sym typeface="Wingdings"/>
              </a:rPr>
              <a:t>]WF-A1-Common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  <a:cs typeface="Nanum Gothic" charset="-127"/>
              </a:rPr>
              <a:t>최근 사용자 접속 일시</a:t>
            </a:r>
            <a:endParaRPr kumimoji="1" lang="en-US" altLang="ko-KR" dirty="0">
              <a:latin typeface="+mn-ea"/>
              <a:cs typeface="Nanum Gothic" charset="-127"/>
            </a:endParaRPr>
          </a:p>
          <a:p>
            <a:pPr lvl="1"/>
            <a:r>
              <a:rPr lang="ko-KR" altLang="en-US" dirty="0">
                <a:latin typeface="+mn-ea"/>
                <a:sym typeface="Wingdings"/>
              </a:rPr>
              <a:t>편집 클릭 </a:t>
            </a:r>
            <a:r>
              <a:rPr lang="en-US" altLang="ko-KR" dirty="0">
                <a:latin typeface="+mn-ea"/>
                <a:sym typeface="Wingdings"/>
              </a:rPr>
              <a:t>&gt;</a:t>
            </a:r>
            <a:r>
              <a:rPr lang="ko-KR" altLang="en-US" dirty="0">
                <a:latin typeface="+mn-ea"/>
                <a:sym typeface="Wingdings"/>
              </a:rPr>
              <a:t> 멤버 편집 팝업 출력 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[032.0]</a:t>
            </a:r>
          </a:p>
          <a:p>
            <a:pPr lvl="1"/>
            <a:r>
              <a:rPr lang="ko-KR" altLang="en-US" dirty="0">
                <a:solidFill>
                  <a:srgbClr val="FF0000"/>
                </a:solidFill>
                <a:latin typeface="+mn-ea"/>
                <a:sym typeface="Wingdings"/>
              </a:rPr>
              <a:t>단</a:t>
            </a:r>
            <a:r>
              <a:rPr lang="en-US" altLang="ko-KR" dirty="0">
                <a:solidFill>
                  <a:srgbClr val="FF0000"/>
                </a:solidFill>
                <a:latin typeface="+mn-ea"/>
                <a:sym typeface="Wingdings"/>
              </a:rPr>
              <a:t>,</a:t>
            </a:r>
            <a:r>
              <a:rPr lang="ko-KR" altLang="en-US" dirty="0">
                <a:solidFill>
                  <a:srgbClr val="FF0000"/>
                </a:solidFill>
                <a:latin typeface="+mn-ea"/>
                <a:sym typeface="Wingdings"/>
              </a:rPr>
              <a:t> 디스커버리 기본 그룹인 </a:t>
            </a:r>
            <a:r>
              <a:rPr lang="en-US" altLang="ko-KR" dirty="0">
                <a:solidFill>
                  <a:srgbClr val="FF0000"/>
                </a:solidFill>
                <a:latin typeface="+mn-ea"/>
                <a:sym typeface="Wingdings"/>
              </a:rPr>
              <a:t>‘General-user’</a:t>
            </a:r>
            <a:r>
              <a:rPr lang="ko-KR" altLang="en-US" dirty="0">
                <a:solidFill>
                  <a:srgbClr val="FF0000"/>
                </a:solidFill>
                <a:latin typeface="+mn-ea"/>
                <a:sym typeface="Wingdings"/>
              </a:rPr>
              <a:t>은 편집 불가</a:t>
            </a:r>
            <a:r>
              <a:rPr lang="en-US" altLang="ko-KR" dirty="0">
                <a:solidFill>
                  <a:srgbClr val="FF0000"/>
                </a:solidFill>
                <a:latin typeface="+mn-ea"/>
                <a:sym typeface="Wingdings"/>
              </a:rPr>
              <a:t>.</a:t>
            </a:r>
            <a:r>
              <a:rPr lang="ko-KR" altLang="en-US" dirty="0">
                <a:solidFill>
                  <a:srgbClr val="FF0000"/>
                </a:solidFill>
                <a:latin typeface="+mn-ea"/>
                <a:sym typeface="Wingdings"/>
              </a:rPr>
              <a:t> 편집 버튼 없음</a:t>
            </a:r>
            <a:endParaRPr lang="en-US" altLang="ko-KR" dirty="0">
              <a:solidFill>
                <a:srgbClr val="FF0000"/>
              </a:solidFill>
              <a:latin typeface="+mn-ea"/>
              <a:sym typeface="Wingdings"/>
            </a:endParaRPr>
          </a:p>
          <a:p>
            <a:pPr lvl="1"/>
            <a:endParaRPr lang="en-US" altLang="ko-KR" dirty="0">
              <a:latin typeface="+mn-ea"/>
              <a:sym typeface="Wingdings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ea typeface="+mn-ea"/>
              </a:rPr>
              <a:t>3.2.1 </a:t>
            </a:r>
            <a:r>
              <a:rPr kumimoji="1" lang="ko-KR" altLang="en-US" dirty="0">
                <a:latin typeface="+mn-ea"/>
                <a:ea typeface="+mn-ea"/>
              </a:rPr>
              <a:t>디스커버리 퍼미션 상세 정보</a:t>
            </a:r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3.2 ADMINISTRATION &gt; Users &gt; Members 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Group</a:t>
            </a:r>
            <a:r>
              <a:rPr kumimoji="1" lang="ko-KR" altLang="en-US" b="1" dirty="0">
                <a:latin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cs typeface="Malgun Gothic" charset="-127"/>
              </a:rPr>
              <a:t>details (1)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44372" y="982704"/>
            <a:ext cx="107117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dirty="0">
                <a:solidFill>
                  <a:prstClr val="black"/>
                </a:solidFill>
                <a:latin typeface="+mn-ea"/>
                <a:cs typeface="Malgun Gothic" charset="-127"/>
              </a:rPr>
              <a:t>Group name</a:t>
            </a:r>
          </a:p>
        </p:txBody>
      </p:sp>
      <p:sp>
        <p:nvSpPr>
          <p:cNvPr id="27" name="제목 2"/>
          <p:cNvSpPr txBox="1">
            <a:spLocks/>
          </p:cNvSpPr>
          <p:nvPr/>
        </p:nvSpPr>
        <p:spPr bwMode="auto">
          <a:xfrm>
            <a:off x="419391" y="2068837"/>
            <a:ext cx="1006556" cy="322183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Name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Description</a:t>
            </a:r>
          </a:p>
          <a:p>
            <a:pPr>
              <a:lnSpc>
                <a:spcPct val="200000"/>
              </a:lnSpc>
            </a:pP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Malgun Gothic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Permission</a:t>
            </a:r>
          </a:p>
        </p:txBody>
      </p:sp>
      <p:sp>
        <p:nvSpPr>
          <p:cNvPr id="31" name="Username Box"/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1408626" y="2138519"/>
            <a:ext cx="2547323" cy="158839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 Regular" charset="-127"/>
              </a:rPr>
              <a:t>Shared workspace</a:t>
            </a:r>
          </a:p>
        </p:txBody>
      </p:sp>
      <p:sp>
        <p:nvSpPr>
          <p:cNvPr id="32" name="Username Box"/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1408626" y="2337909"/>
            <a:ext cx="2820054" cy="297924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 Regular" charset="-127"/>
              </a:rPr>
              <a:t>그룹 설명 그룹 설명 그룹 설명 그룹 설명 그룹 설명 그룹 설명 그룹 설명 그룹 설명 그룹 설명 그룹 설명 </a:t>
            </a:r>
            <a:endParaRPr kumimoji="1"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 Regular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405900" y="889217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42" name="제목 2"/>
          <p:cNvSpPr txBox="1">
            <a:spLocks/>
          </p:cNvSpPr>
          <p:nvPr/>
        </p:nvSpPr>
        <p:spPr bwMode="auto">
          <a:xfrm>
            <a:off x="319046" y="1900922"/>
            <a:ext cx="2326266" cy="188619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600" b="1" dirty="0">
                <a:latin typeface="+mn-ea"/>
                <a:ea typeface="+mn-ea"/>
                <a:cs typeface="Malgun Gothic" charset="-127"/>
              </a:rPr>
              <a:t>Information</a:t>
            </a:r>
          </a:p>
        </p:txBody>
      </p:sp>
      <p:sp>
        <p:nvSpPr>
          <p:cNvPr id="54" name="타원 53"/>
          <p:cNvSpPr/>
          <p:nvPr/>
        </p:nvSpPr>
        <p:spPr>
          <a:xfrm>
            <a:off x="200155" y="318669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5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cxnSp>
        <p:nvCxnSpPr>
          <p:cNvPr id="55" name="직선 연결선[R] 54"/>
          <p:cNvCxnSpPr/>
          <p:nvPr/>
        </p:nvCxnSpPr>
        <p:spPr>
          <a:xfrm>
            <a:off x="405900" y="3100136"/>
            <a:ext cx="90173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제목 2"/>
          <p:cNvSpPr txBox="1">
            <a:spLocks/>
          </p:cNvSpPr>
          <p:nvPr/>
        </p:nvSpPr>
        <p:spPr bwMode="auto">
          <a:xfrm>
            <a:off x="319046" y="3113213"/>
            <a:ext cx="2326266" cy="188619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600" b="1" dirty="0">
                <a:latin typeface="+mn-ea"/>
                <a:ea typeface="+mn-ea"/>
                <a:cs typeface="Malgun Gothic" charset="-127"/>
              </a:rPr>
              <a:t>Members(12)</a:t>
            </a:r>
          </a:p>
        </p:txBody>
      </p:sp>
      <p:grpSp>
        <p:nvGrpSpPr>
          <p:cNvPr id="70" name="그룹 69"/>
          <p:cNvGrpSpPr/>
          <p:nvPr/>
        </p:nvGrpSpPr>
        <p:grpSpPr>
          <a:xfrm>
            <a:off x="534430" y="3286209"/>
            <a:ext cx="1267257" cy="192374"/>
            <a:chOff x="2924883" y="3739672"/>
            <a:chExt cx="1267257" cy="192374"/>
          </a:xfrm>
        </p:grpSpPr>
        <p:sp>
          <p:nvSpPr>
            <p:cNvPr id="71" name="제목 2"/>
            <p:cNvSpPr txBox="1">
              <a:spLocks/>
            </p:cNvSpPr>
            <p:nvPr/>
          </p:nvSpPr>
          <p:spPr bwMode="auto">
            <a:xfrm>
              <a:off x="2940002" y="3739672"/>
              <a:ext cx="1252138" cy="192374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lIns="108000" tIns="36000" rIns="36000" bIns="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sz="6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Malgun Gothic" charset="-127"/>
                </a:rPr>
                <a:t>email to all users</a:t>
              </a:r>
            </a:p>
          </p:txBody>
        </p:sp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4883" y="3809643"/>
              <a:ext cx="91811" cy="91811"/>
            </a:xfrm>
            <a:prstGeom prst="rect">
              <a:avLst/>
            </a:prstGeom>
          </p:spPr>
        </p:pic>
      </p:grpSp>
      <p:sp>
        <p:nvSpPr>
          <p:cNvPr id="35" name="모서리가 둥근 직사각형 34"/>
          <p:cNvSpPr/>
          <p:nvPr/>
        </p:nvSpPr>
        <p:spPr>
          <a:xfrm>
            <a:off x="990010" y="3196335"/>
            <a:ext cx="240816" cy="1043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600" u="sng" dirty="0">
                <a:solidFill>
                  <a:srgbClr val="0070C0"/>
                </a:solidFill>
                <a:latin typeface="+mn-ea"/>
                <a:cs typeface="Nanum Gothic" charset="-127"/>
              </a:rPr>
              <a:t>Edit</a:t>
            </a:r>
            <a:endParaRPr lang="ko-KR" altLang="en-US" sz="600" b="1" u="sng" dirty="0">
              <a:solidFill>
                <a:srgbClr val="0070C0"/>
              </a:solidFill>
              <a:latin typeface="+mn-ea"/>
              <a:cs typeface="Nanum Gothic" charset="-127"/>
            </a:endParaRPr>
          </a:p>
        </p:txBody>
      </p:sp>
      <p:sp>
        <p:nvSpPr>
          <p:cNvPr id="67" name="제목 2"/>
          <p:cNvSpPr txBox="1">
            <a:spLocks/>
          </p:cNvSpPr>
          <p:nvPr/>
        </p:nvSpPr>
        <p:spPr bwMode="auto">
          <a:xfrm>
            <a:off x="311720" y="1266769"/>
            <a:ext cx="3809289" cy="363514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Created on </a:t>
            </a:r>
            <a:r>
              <a:rPr lang="en-US" altLang="ko-KR" sz="6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Malgun Gothic" charset="-127"/>
              </a:rPr>
              <a:t>2011-01-02  00:00:00 by </a:t>
            </a:r>
            <a:r>
              <a:rPr lang="en-US" altLang="ko-KR" sz="600" b="1" i="1" u="sng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Malgun Gothic" charset="-127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altLang="ko-KR" sz="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Last updated on   </a:t>
            </a:r>
            <a:r>
              <a:rPr lang="en-US" altLang="ko-KR" sz="6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Malgun Gothic" charset="-127"/>
              </a:rPr>
              <a:t>2017</a:t>
            </a:r>
            <a:r>
              <a:rPr lang="mr-IN" altLang="ko-KR" sz="6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Malgun Gothic" charset="-127"/>
              </a:rPr>
              <a:t>–</a:t>
            </a:r>
            <a:r>
              <a:rPr lang="en-US" altLang="ko-KR" sz="6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Malgun Gothic" charset="-127"/>
              </a:rPr>
              <a:t>07-08  00:00:00 by </a:t>
            </a:r>
            <a:r>
              <a:rPr lang="en-US" altLang="ko-KR" sz="600" b="1" i="1" u="sng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Malgun Gothic" charset="-127"/>
              </a:rPr>
              <a:t>name</a:t>
            </a:r>
          </a:p>
        </p:txBody>
      </p:sp>
      <p:grpSp>
        <p:nvGrpSpPr>
          <p:cNvPr id="68" name="그룹 67"/>
          <p:cNvGrpSpPr/>
          <p:nvPr/>
        </p:nvGrpSpPr>
        <p:grpSpPr>
          <a:xfrm>
            <a:off x="402502" y="1560889"/>
            <a:ext cx="1274315" cy="192374"/>
            <a:chOff x="1441169" y="1560889"/>
            <a:chExt cx="1274315" cy="192374"/>
          </a:xfrm>
        </p:grpSpPr>
        <p:sp>
          <p:nvSpPr>
            <p:cNvPr id="69" name="제목 2"/>
            <p:cNvSpPr txBox="1">
              <a:spLocks/>
            </p:cNvSpPr>
            <p:nvPr/>
          </p:nvSpPr>
          <p:spPr bwMode="auto">
            <a:xfrm>
              <a:off x="1463346" y="1560889"/>
              <a:ext cx="1252138" cy="192374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lIns="108000" tIns="36000" rIns="36000" bIns="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sz="6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Malgun Gothic" charset="-127"/>
                </a:rPr>
                <a:t>Delete this group</a:t>
              </a:r>
            </a:p>
          </p:txBody>
        </p:sp>
        <p:pic>
          <p:nvPicPr>
            <p:cNvPr id="76" name="그림 7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1169" y="1635086"/>
              <a:ext cx="89914" cy="89914"/>
            </a:xfrm>
            <a:prstGeom prst="rect">
              <a:avLst/>
            </a:prstGeom>
          </p:spPr>
        </p:pic>
      </p:grpSp>
      <p:cxnSp>
        <p:nvCxnSpPr>
          <p:cNvPr id="80" name="직선 연결선[R] 79"/>
          <p:cNvCxnSpPr/>
          <p:nvPr/>
        </p:nvCxnSpPr>
        <p:spPr>
          <a:xfrm>
            <a:off x="405900" y="1900922"/>
            <a:ext cx="90173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타원 80"/>
          <p:cNvSpPr/>
          <p:nvPr/>
        </p:nvSpPr>
        <p:spPr>
          <a:xfrm>
            <a:off x="245246" y="131556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2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245246" y="163028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3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245246" y="196589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4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"/>
          <a:stretch/>
        </p:blipFill>
        <p:spPr>
          <a:xfrm>
            <a:off x="2096734" y="2195384"/>
            <a:ext cx="68903" cy="68903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"/>
          <a:stretch/>
        </p:blipFill>
        <p:spPr>
          <a:xfrm>
            <a:off x="4121009" y="2382966"/>
            <a:ext cx="68903" cy="68903"/>
          </a:xfrm>
          <a:prstGeom prst="rect">
            <a:avLst/>
          </a:prstGeom>
        </p:spPr>
      </p:pic>
      <p:grpSp>
        <p:nvGrpSpPr>
          <p:cNvPr id="88" name="그룹 87"/>
          <p:cNvGrpSpPr/>
          <p:nvPr/>
        </p:nvGrpSpPr>
        <p:grpSpPr>
          <a:xfrm>
            <a:off x="2163330" y="1359546"/>
            <a:ext cx="305842" cy="195039"/>
            <a:chOff x="2163330" y="1359546"/>
            <a:chExt cx="305842" cy="195039"/>
          </a:xfrm>
        </p:grpSpPr>
        <p:sp>
          <p:nvSpPr>
            <p:cNvPr id="89" name="삼각형 88"/>
            <p:cNvSpPr/>
            <p:nvPr/>
          </p:nvSpPr>
          <p:spPr>
            <a:xfrm rot="10800000">
              <a:off x="2163330" y="1359546"/>
              <a:ext cx="53034" cy="45719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90" name="삼각형 89"/>
            <p:cNvSpPr/>
            <p:nvPr/>
          </p:nvSpPr>
          <p:spPr>
            <a:xfrm rot="10800000">
              <a:off x="2416138" y="1508866"/>
              <a:ext cx="53034" cy="45719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40" name="제목 2"/>
          <p:cNvSpPr txBox="1">
            <a:spLocks/>
          </p:cNvSpPr>
          <p:nvPr/>
        </p:nvSpPr>
        <p:spPr bwMode="auto">
          <a:xfrm>
            <a:off x="419391" y="3515521"/>
            <a:ext cx="893433" cy="392228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‘name’</a:t>
            </a:r>
          </a:p>
          <a:p>
            <a:pPr>
              <a:lnSpc>
                <a:spcPct val="200000"/>
              </a:lnSpc>
            </a:pP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‘</a:t>
            </a: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rPr>
              <a:t>name</a:t>
            </a: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’</a:t>
            </a:r>
            <a:r>
              <a:rPr lang="ko-KR" altLang="en-US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개행</a:t>
            </a:r>
            <a:endParaRPr lang="en-US" altLang="ko-KR" sz="600" u="sng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Malgun Gothic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‘</a:t>
            </a: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rPr>
              <a:t>name</a:t>
            </a: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’</a:t>
            </a:r>
          </a:p>
          <a:p>
            <a:pPr>
              <a:lnSpc>
                <a:spcPct val="200000"/>
              </a:lnSpc>
            </a:pP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‘</a:t>
            </a: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rPr>
              <a:t>name</a:t>
            </a: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’</a:t>
            </a:r>
          </a:p>
        </p:txBody>
      </p:sp>
      <p:sp>
        <p:nvSpPr>
          <p:cNvPr id="43" name="제목 2"/>
          <p:cNvSpPr txBox="1">
            <a:spLocks/>
          </p:cNvSpPr>
          <p:nvPr/>
        </p:nvSpPr>
        <p:spPr bwMode="auto">
          <a:xfrm>
            <a:off x="1737750" y="3515521"/>
            <a:ext cx="2811624" cy="392228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Last access on </a:t>
            </a:r>
            <a:r>
              <a:rPr lang="is-I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2017–07-08  00:00:00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rPr>
              <a:t>Last access on </a:t>
            </a:r>
            <a:r>
              <a:rPr lang="is-I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rPr>
              <a:t>2017–07-08  00:00:00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rPr>
              <a:t>Last access on </a:t>
            </a:r>
            <a:r>
              <a:rPr lang="is-I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rPr>
              <a:t>2017–07-08  00:00:00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rPr>
              <a:t>Last access on </a:t>
            </a:r>
            <a:r>
              <a:rPr lang="is-I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rPr>
              <a:t>2017–07-08  00:00:00</a:t>
            </a:r>
            <a:endParaRPr lang="is-I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Malgun Gothic" charset="-127"/>
            </a:endParaRPr>
          </a:p>
          <a:p>
            <a:pPr>
              <a:lnSpc>
                <a:spcPct val="200000"/>
              </a:lnSpc>
            </a:pPr>
            <a:endParaRPr lang="is-I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Malgun Gothic" charset="-127"/>
            </a:endParaRPr>
          </a:p>
        </p:txBody>
      </p:sp>
      <p:cxnSp>
        <p:nvCxnSpPr>
          <p:cNvPr id="44" name="직선 연결선[R] 43"/>
          <p:cNvCxnSpPr/>
          <p:nvPr/>
        </p:nvCxnSpPr>
        <p:spPr>
          <a:xfrm>
            <a:off x="538847" y="3755984"/>
            <a:ext cx="417299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/>
          <p:cNvCxnSpPr/>
          <p:nvPr/>
        </p:nvCxnSpPr>
        <p:spPr>
          <a:xfrm>
            <a:off x="538847" y="3952177"/>
            <a:ext cx="417299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>
            <a:off x="538847" y="4148370"/>
            <a:ext cx="417299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/>
          <p:cNvCxnSpPr/>
          <p:nvPr/>
        </p:nvCxnSpPr>
        <p:spPr>
          <a:xfrm>
            <a:off x="538847" y="4344564"/>
            <a:ext cx="417299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삼각형 47"/>
          <p:cNvSpPr/>
          <p:nvPr/>
        </p:nvSpPr>
        <p:spPr>
          <a:xfrm rot="10800000">
            <a:off x="947385" y="3643795"/>
            <a:ext cx="53034" cy="45719"/>
          </a:xfrm>
          <a:prstGeom prst="triangle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1350406" y="98940"/>
            <a:ext cx="480818" cy="161707"/>
          </a:xfrm>
          <a:prstGeom prst="rect">
            <a:avLst/>
          </a:prstGeom>
          <a:solidFill>
            <a:srgbClr val="FF93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1.0</a:t>
            </a:r>
            <a:r>
              <a:rPr kumimoji="1" lang="ko-KR" altLang="en-US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 수정</a:t>
            </a:r>
          </a:p>
        </p:txBody>
      </p:sp>
    </p:spTree>
    <p:extLst>
      <p:ext uri="{BB962C8B-B14F-4D97-AF65-F5344CB8AC3E}">
        <p14:creationId xmlns:p14="http://schemas.microsoft.com/office/powerpoint/2010/main" val="656144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[R] 72"/>
          <p:cNvCxnSpPr/>
          <p:nvPr/>
        </p:nvCxnSpPr>
        <p:spPr>
          <a:xfrm>
            <a:off x="4393593" y="1256453"/>
            <a:ext cx="0" cy="54764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3.2.2 </a:t>
            </a:r>
            <a:r>
              <a:rPr lang="ko-KR" altLang="en-US" dirty="0">
                <a:latin typeface="+mn-ea"/>
                <a:ea typeface="+mn-ea"/>
              </a:rPr>
              <a:t>멤버 편집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3.2 ADMINISTRATION &gt; Users &gt; Members 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Group</a:t>
            </a:r>
            <a:r>
              <a:rPr kumimoji="1" lang="ko-KR" altLang="en-US" b="1" dirty="0">
                <a:latin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cs typeface="Malgun Gothic" charset="-127"/>
              </a:rPr>
              <a:t>details (2)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9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</a:rPr>
              <a:pPr/>
              <a:t>18</a:t>
            </a:fld>
            <a:endParaRPr lang="ko-KR" altLang="en-US" dirty="0">
              <a:solidFill>
                <a:schemeClr val="accent4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>
                <a:latin typeface="+mn-ea"/>
              </a:rPr>
              <a:t>멤버 전체 목록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  <a:sym typeface="Wingdings"/>
              </a:rPr>
              <a:t>검색 범위 </a:t>
            </a:r>
            <a:r>
              <a:rPr kumimoji="1" lang="en-US" altLang="ko-KR" dirty="0">
                <a:latin typeface="+mn-ea"/>
                <a:sym typeface="Wingdings"/>
              </a:rPr>
              <a:t>:</a:t>
            </a:r>
            <a:r>
              <a:rPr kumimoji="1" lang="ko-KR" altLang="en-US" dirty="0">
                <a:latin typeface="+mn-ea"/>
                <a:sym typeface="Wingdings"/>
              </a:rPr>
              <a:t> 이름 </a:t>
            </a:r>
            <a:r>
              <a:rPr kumimoji="1" lang="en-US" altLang="ko-KR" dirty="0">
                <a:latin typeface="+mn-ea"/>
                <a:sym typeface="Wingdings"/>
              </a:rPr>
              <a:t>/</a:t>
            </a:r>
            <a:r>
              <a:rPr kumimoji="1" lang="ko-KR" altLang="en-US" dirty="0">
                <a:latin typeface="+mn-ea"/>
                <a:sym typeface="Wingdings"/>
              </a:rPr>
              <a:t> 아이디 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[M-Core]</a:t>
            </a:r>
            <a:r>
              <a:rPr lang="mr-IN" altLang="ko-KR" dirty="0">
                <a:solidFill>
                  <a:srgbClr val="00B0F0"/>
                </a:solidFill>
                <a:latin typeface="+mn-ea"/>
                <a:sym typeface="Wingdings"/>
              </a:rPr>
              <a:t>WF-A1-Common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목록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정렬 </a:t>
            </a:r>
            <a:r>
              <a:rPr kumimoji="1" lang="en-US" altLang="ko-KR" dirty="0">
                <a:latin typeface="+mn-ea"/>
              </a:rPr>
              <a:t>:</a:t>
            </a:r>
            <a:r>
              <a:rPr kumimoji="1" lang="ko-KR" altLang="en-US" dirty="0">
                <a:latin typeface="+mn-ea"/>
              </a:rPr>
              <a:t> 이름 오름차순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목록 구성요소</a:t>
            </a:r>
            <a:endParaRPr kumimoji="1" lang="en-US" altLang="ko-KR" dirty="0">
              <a:latin typeface="+mn-ea"/>
            </a:endParaRPr>
          </a:p>
          <a:p>
            <a:pPr lvl="3"/>
            <a:r>
              <a:rPr kumimoji="1" lang="ko-KR" altLang="en-US" dirty="0">
                <a:latin typeface="+mn-ea"/>
              </a:rPr>
              <a:t>전체</a:t>
            </a:r>
            <a:r>
              <a:rPr kumimoji="1" lang="en-US" altLang="ko-KR" dirty="0">
                <a:latin typeface="+mn-ea"/>
              </a:rPr>
              <a:t> </a:t>
            </a:r>
            <a:r>
              <a:rPr kumimoji="1" lang="ko-KR" altLang="en-US" dirty="0">
                <a:latin typeface="+mn-ea"/>
              </a:rPr>
              <a:t>목록 </a:t>
            </a:r>
            <a:r>
              <a:rPr kumimoji="1" lang="en-US" altLang="ko-KR" dirty="0">
                <a:latin typeface="+mn-ea"/>
              </a:rPr>
              <a:t>(</a:t>
            </a:r>
            <a:r>
              <a:rPr kumimoji="1" lang="ko-KR" altLang="en-US" dirty="0">
                <a:latin typeface="+mn-ea"/>
              </a:rPr>
              <a:t>현재 목록 수 </a:t>
            </a:r>
            <a:r>
              <a:rPr kumimoji="1" lang="en-US" altLang="ko-KR" dirty="0">
                <a:latin typeface="+mn-ea"/>
              </a:rPr>
              <a:t>/</a:t>
            </a:r>
            <a:r>
              <a:rPr kumimoji="1" lang="ko-KR" altLang="en-US" dirty="0">
                <a:latin typeface="+mn-ea"/>
              </a:rPr>
              <a:t> 전체 목록 수</a:t>
            </a:r>
            <a:r>
              <a:rPr kumimoji="1" lang="en-US" altLang="ko-KR" dirty="0">
                <a:latin typeface="+mn-ea"/>
              </a:rPr>
              <a:t>)</a:t>
            </a:r>
          </a:p>
          <a:p>
            <a:pPr lvl="4"/>
            <a:r>
              <a:rPr kumimoji="1" lang="ko-KR" altLang="en-US" dirty="0">
                <a:latin typeface="+mn-ea"/>
              </a:rPr>
              <a:t>현재 목록 수 </a:t>
            </a:r>
            <a:r>
              <a:rPr kumimoji="1" lang="en-US" altLang="ko-KR" dirty="0">
                <a:latin typeface="+mn-ea"/>
              </a:rPr>
              <a:t>:</a:t>
            </a:r>
            <a:r>
              <a:rPr kumimoji="1" lang="ko-KR" altLang="en-US" dirty="0">
                <a:latin typeface="+mn-ea"/>
              </a:rPr>
              <a:t> 검색된 결과 목록 수</a:t>
            </a:r>
            <a:r>
              <a:rPr kumimoji="1" lang="en-US" altLang="ko-KR" dirty="0">
                <a:latin typeface="+mn-ea"/>
              </a:rPr>
              <a:t>.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(</a:t>
            </a:r>
            <a:r>
              <a:rPr kumimoji="1" lang="ko-KR" altLang="en-US" dirty="0">
                <a:latin typeface="+mn-ea"/>
              </a:rPr>
              <a:t>메타트론 전체 그룹수가 아님</a:t>
            </a:r>
            <a:r>
              <a:rPr kumimoji="1" lang="en-US" altLang="ko-KR" dirty="0">
                <a:latin typeface="+mn-ea"/>
              </a:rPr>
              <a:t>)</a:t>
            </a:r>
          </a:p>
          <a:p>
            <a:pPr lvl="4"/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전체 목록 선택 후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,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 목록을 더 불러오면 전체 목록 선택이 해제됨</a:t>
            </a:r>
            <a:endParaRPr kumimoji="1" lang="en-US" altLang="ko-KR" dirty="0">
              <a:solidFill>
                <a:srgbClr val="FF0000"/>
              </a:solidFill>
              <a:latin typeface="+mn-ea"/>
            </a:endParaRPr>
          </a:p>
          <a:p>
            <a:pPr lvl="3"/>
            <a:r>
              <a:rPr kumimoji="1" lang="ko-KR" altLang="en-US" dirty="0">
                <a:latin typeface="+mn-ea"/>
              </a:rPr>
              <a:t>사용자 이름 </a:t>
            </a:r>
            <a:r>
              <a:rPr kumimoji="1" lang="en-US" altLang="ko-KR" dirty="0">
                <a:latin typeface="+mn-ea"/>
              </a:rPr>
              <a:t>(username)</a:t>
            </a:r>
          </a:p>
          <a:p>
            <a:pPr lvl="3"/>
            <a:r>
              <a:rPr kumimoji="1" lang="ko-KR" altLang="en-US" dirty="0">
                <a:latin typeface="+mn-ea"/>
              </a:rPr>
              <a:t>선택 박스</a:t>
            </a:r>
            <a:endParaRPr kumimoji="1" lang="en-US" altLang="ko-KR" dirty="0">
              <a:latin typeface="+mn-ea"/>
            </a:endParaRPr>
          </a:p>
          <a:p>
            <a:pPr lvl="4"/>
            <a:r>
              <a:rPr kumimoji="1" lang="ko-KR" altLang="en-US" dirty="0">
                <a:latin typeface="+mn-ea"/>
              </a:rPr>
              <a:t>선택 해제 상태에서 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검색 결과 목록 전부 선택</a:t>
            </a:r>
            <a:endParaRPr kumimoji="1" lang="en-US" altLang="ko-KR" dirty="0">
              <a:latin typeface="+mn-ea"/>
            </a:endParaRPr>
          </a:p>
          <a:p>
            <a:pPr lvl="4"/>
            <a:r>
              <a:rPr kumimoji="1" lang="ko-KR" altLang="en-US" dirty="0">
                <a:latin typeface="+mn-ea"/>
              </a:rPr>
              <a:t>선택 상태에서 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검색 결과 목록 전부 선택해제</a:t>
            </a:r>
            <a:endParaRPr kumimoji="1" lang="en-US" altLang="ko-KR" dirty="0">
              <a:latin typeface="+mn-ea"/>
            </a:endParaRPr>
          </a:p>
          <a:p>
            <a:r>
              <a:rPr kumimoji="1" lang="ko-KR" altLang="en-US" dirty="0">
                <a:latin typeface="+mn-ea"/>
              </a:rPr>
              <a:t>선택 목록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선택 수 표시</a:t>
            </a:r>
            <a:r>
              <a:rPr kumimoji="1" lang="en-US" altLang="ko-KR" dirty="0">
                <a:latin typeface="+mn-ea"/>
              </a:rPr>
              <a:t>.</a:t>
            </a:r>
            <a:r>
              <a:rPr kumimoji="1" lang="ko-KR" altLang="en-US" dirty="0">
                <a:latin typeface="+mn-ea"/>
              </a:rPr>
              <a:t> 선택값 변경에 따라 바뀜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목록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정렬 </a:t>
            </a:r>
            <a:r>
              <a:rPr kumimoji="1" lang="en-US" altLang="ko-KR" dirty="0">
                <a:latin typeface="+mn-ea"/>
              </a:rPr>
              <a:t>:</a:t>
            </a:r>
            <a:r>
              <a:rPr kumimoji="1" lang="ko-KR" altLang="en-US" dirty="0">
                <a:latin typeface="+mn-ea"/>
              </a:rPr>
              <a:t> 편집</a:t>
            </a:r>
            <a:r>
              <a:rPr kumimoji="1" lang="en-US" altLang="ko-KR" dirty="0">
                <a:latin typeface="+mn-ea"/>
              </a:rPr>
              <a:t>(</a:t>
            </a:r>
            <a:r>
              <a:rPr kumimoji="1" lang="ko-KR" altLang="en-US" dirty="0">
                <a:latin typeface="+mn-ea"/>
              </a:rPr>
              <a:t>추가</a:t>
            </a:r>
            <a:r>
              <a:rPr kumimoji="1" lang="en-US" altLang="ko-KR" dirty="0">
                <a:latin typeface="+mn-ea"/>
              </a:rPr>
              <a:t>)</a:t>
            </a:r>
            <a:r>
              <a:rPr kumimoji="1" lang="ko-KR" altLang="en-US" dirty="0">
                <a:latin typeface="+mn-ea"/>
              </a:rPr>
              <a:t>순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이름 </a:t>
            </a:r>
            <a:r>
              <a:rPr kumimoji="1" lang="en-US" altLang="ko-KR" dirty="0">
                <a:latin typeface="+mn-ea"/>
              </a:rPr>
              <a:t>&amp;</a:t>
            </a:r>
            <a:r>
              <a:rPr kumimoji="1" lang="ko-KR" altLang="en-US" dirty="0">
                <a:latin typeface="+mn-ea"/>
              </a:rPr>
              <a:t> 프로필 사진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아이디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제거</a:t>
            </a:r>
            <a:endParaRPr kumimoji="1" lang="en-US" altLang="ko-KR" dirty="0">
              <a:latin typeface="+mn-ea"/>
            </a:endParaRPr>
          </a:p>
          <a:p>
            <a:pPr lvl="3"/>
            <a:r>
              <a:rPr kumimoji="1" lang="ko-KR" altLang="en-US" dirty="0">
                <a:latin typeface="+mn-ea"/>
              </a:rPr>
              <a:t>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목록 제거 </a:t>
            </a:r>
            <a:endParaRPr kumimoji="1" lang="en-US" altLang="ko-KR" dirty="0">
              <a:latin typeface="+mn-ea"/>
            </a:endParaRPr>
          </a:p>
          <a:p>
            <a:r>
              <a:rPr kumimoji="1" lang="ko-KR" altLang="en-US" dirty="0">
                <a:latin typeface="+mn-ea"/>
              </a:rPr>
              <a:t>버튼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취소 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팝업 닫힘 </a:t>
            </a:r>
            <a:r>
              <a:rPr kumimoji="1" lang="en-US" altLang="ko-KR" dirty="0">
                <a:latin typeface="+mn-ea"/>
              </a:rPr>
              <a:t>/</a:t>
            </a:r>
            <a:r>
              <a:rPr kumimoji="1" lang="ko-KR" altLang="en-US" dirty="0">
                <a:latin typeface="+mn-ea"/>
              </a:rPr>
              <a:t> 생성 취소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완료 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편집 완료 토스트 출력 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[003.0]</a:t>
            </a:r>
          </a:p>
          <a:p>
            <a:r>
              <a:rPr kumimoji="1" lang="ko-KR" altLang="en-US" dirty="0">
                <a:latin typeface="+mn-ea"/>
              </a:rPr>
              <a:t>타이틀 문구 </a:t>
            </a:r>
            <a:r>
              <a:rPr kumimoji="1" lang="en-US" altLang="ko-KR" dirty="0">
                <a:latin typeface="+mn-ea"/>
              </a:rPr>
              <a:t>: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Members of ‘group name’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6960767" y="830232"/>
            <a:ext cx="1099015" cy="200037"/>
            <a:chOff x="4093583" y="6193790"/>
            <a:chExt cx="2358094" cy="249130"/>
          </a:xfrm>
        </p:grpSpPr>
        <p:sp>
          <p:nvSpPr>
            <p:cNvPr id="33" name="모서리가 둥근 직사각형 127"/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Done</a:t>
              </a:r>
              <a:endParaRPr lang="ko-KR" altLang="en-US" sz="700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6" name="모서리가 둥근 직사각형 127"/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Cancel</a:t>
              </a:r>
              <a:endParaRPr lang="ko-KR" altLang="en-US" sz="700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1993449" y="649415"/>
            <a:ext cx="3653744" cy="60703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Members of</a:t>
            </a:r>
            <a:r>
              <a: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‘group name’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87200" y="509808"/>
            <a:ext cx="281094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[032.0]</a:t>
            </a:r>
            <a:endParaRPr lang="ko-KR" altLang="en-US" sz="5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687395" y="6520940"/>
            <a:ext cx="1006001" cy="1603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kumimoji="1" lang="en-US" altLang="ko-KR" sz="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More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5817010" y="6520940"/>
            <a:ext cx="1006001" cy="1603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kumimoji="1" lang="en-US" altLang="ko-KR" sz="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More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2308789" y="1340653"/>
            <a:ext cx="1885285" cy="206131"/>
            <a:chOff x="4281511" y="1671160"/>
            <a:chExt cx="2817349" cy="308040"/>
          </a:xfrm>
        </p:grpSpPr>
        <p:sp>
          <p:nvSpPr>
            <p:cNvPr id="45" name="제목 2"/>
            <p:cNvSpPr txBox="1">
              <a:spLocks/>
            </p:cNvSpPr>
            <p:nvPr/>
          </p:nvSpPr>
          <p:spPr bwMode="auto">
            <a:xfrm>
              <a:off x="4376955" y="1671160"/>
              <a:ext cx="2721905" cy="29262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xtLst/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Search by</a:t>
              </a:r>
              <a:r>
                <a:rPr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 </a:t>
              </a: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full name or username</a:t>
              </a:r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1511" y="1770429"/>
              <a:ext cx="137742" cy="137742"/>
            </a:xfrm>
            <a:prstGeom prst="rect">
              <a:avLst/>
            </a:prstGeom>
          </p:spPr>
        </p:pic>
        <p:cxnSp>
          <p:nvCxnSpPr>
            <p:cNvPr id="47" name="직선 연결선[R] 46"/>
            <p:cNvCxnSpPr/>
            <p:nvPr/>
          </p:nvCxnSpPr>
          <p:spPr>
            <a:xfrm>
              <a:off x="4281511" y="1979200"/>
              <a:ext cx="270911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직사각형 48"/>
          <p:cNvSpPr/>
          <p:nvPr/>
        </p:nvSpPr>
        <p:spPr>
          <a:xfrm>
            <a:off x="2281118" y="1557101"/>
            <a:ext cx="1833682" cy="60365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pPr>
              <a:lnSpc>
                <a:spcPct val="150000"/>
              </a:lnSpc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☐ All (15 / 1,039) 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-----------------------------------------------------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☐ name (Us)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☐ Administrator (admin)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☑ John Smith (</a:t>
            </a:r>
            <a:r>
              <a:rPr kumimoji="1" lang="en-US" altLang="ko-KR" sz="600" dirty="0" err="1">
                <a:solidFill>
                  <a:schemeClr val="tx1"/>
                </a:solidFill>
                <a:latin typeface="+mn-ea"/>
                <a:cs typeface="Nanum Gothic" charset="-127"/>
              </a:rPr>
              <a:t>polaris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)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398221" y="1455380"/>
            <a:ext cx="3658411" cy="1222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Full name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800263" y="1455380"/>
            <a:ext cx="834635" cy="12361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username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684384" y="1660164"/>
            <a:ext cx="826896" cy="12220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John Smith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5800263" y="1660164"/>
            <a:ext cx="826896" cy="12220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600" dirty="0" err="1">
                <a:solidFill>
                  <a:schemeClr val="tx1"/>
                </a:solidFill>
                <a:latin typeface="+mn-ea"/>
                <a:cs typeface="Nanum Gothic" charset="-127"/>
              </a:rPr>
              <a:t>polaris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2128457" y="1375239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b="1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endParaRPr lang="ko-KR" alt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1987200" y="2185462"/>
            <a:ext cx="2406393" cy="151253"/>
            <a:chOff x="153466" y="4613320"/>
            <a:chExt cx="9821807" cy="242456"/>
          </a:xfrm>
        </p:grpSpPr>
        <p:sp>
          <p:nvSpPr>
            <p:cNvPr id="82" name="자유형 81"/>
            <p:cNvSpPr/>
            <p:nvPr/>
          </p:nvSpPr>
          <p:spPr>
            <a:xfrm>
              <a:off x="153466" y="4613320"/>
              <a:ext cx="9821807" cy="190534"/>
            </a:xfrm>
            <a:custGeom>
              <a:avLst/>
              <a:gdLst>
                <a:gd name="connsiteX0" fmla="*/ 0 w 9821807"/>
                <a:gd name="connsiteY0" fmla="*/ 80682 h 190534"/>
                <a:gd name="connsiteX1" fmla="*/ 2052604 w 9821807"/>
                <a:gd name="connsiteY1" fmla="*/ 3949 h 190534"/>
                <a:gd name="connsiteX2" fmla="*/ 7494243 w 9821807"/>
                <a:gd name="connsiteY2" fmla="*/ 189387 h 190534"/>
                <a:gd name="connsiteX3" fmla="*/ 9821807 w 9821807"/>
                <a:gd name="connsiteY3" fmla="*/ 87076 h 19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21807" h="190534">
                  <a:moveTo>
                    <a:pt x="0" y="80682"/>
                  </a:moveTo>
                  <a:cubicBezTo>
                    <a:pt x="401782" y="33257"/>
                    <a:pt x="803564" y="-14168"/>
                    <a:pt x="2052604" y="3949"/>
                  </a:cubicBezTo>
                  <a:cubicBezTo>
                    <a:pt x="3301644" y="22066"/>
                    <a:pt x="6199376" y="175533"/>
                    <a:pt x="7494243" y="189387"/>
                  </a:cubicBezTo>
                  <a:cubicBezTo>
                    <a:pt x="8789110" y="203241"/>
                    <a:pt x="9821807" y="87076"/>
                    <a:pt x="9821807" y="87076"/>
                  </a:cubicBezTo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latin typeface="+mn-ea"/>
              </a:endParaRPr>
            </a:p>
          </p:txBody>
        </p:sp>
        <p:sp>
          <p:nvSpPr>
            <p:cNvPr id="83" name="자유형 82"/>
            <p:cNvSpPr/>
            <p:nvPr/>
          </p:nvSpPr>
          <p:spPr>
            <a:xfrm>
              <a:off x="153466" y="4665242"/>
              <a:ext cx="9821807" cy="190534"/>
            </a:xfrm>
            <a:custGeom>
              <a:avLst/>
              <a:gdLst>
                <a:gd name="connsiteX0" fmla="*/ 0 w 9821807"/>
                <a:gd name="connsiteY0" fmla="*/ 80682 h 190534"/>
                <a:gd name="connsiteX1" fmla="*/ 2052604 w 9821807"/>
                <a:gd name="connsiteY1" fmla="*/ 3949 h 190534"/>
                <a:gd name="connsiteX2" fmla="*/ 7494243 w 9821807"/>
                <a:gd name="connsiteY2" fmla="*/ 189387 h 190534"/>
                <a:gd name="connsiteX3" fmla="*/ 9821807 w 9821807"/>
                <a:gd name="connsiteY3" fmla="*/ 87076 h 19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21807" h="190534">
                  <a:moveTo>
                    <a:pt x="0" y="80682"/>
                  </a:moveTo>
                  <a:cubicBezTo>
                    <a:pt x="401782" y="33257"/>
                    <a:pt x="803564" y="-14168"/>
                    <a:pt x="2052604" y="3949"/>
                  </a:cubicBezTo>
                  <a:cubicBezTo>
                    <a:pt x="3301644" y="22066"/>
                    <a:pt x="6199376" y="175533"/>
                    <a:pt x="7494243" y="189387"/>
                  </a:cubicBezTo>
                  <a:cubicBezTo>
                    <a:pt x="8789110" y="203241"/>
                    <a:pt x="9821807" y="87076"/>
                    <a:pt x="9821807" y="87076"/>
                  </a:cubicBezTo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latin typeface="+mn-ea"/>
              </a:endParaRPr>
            </a:p>
          </p:txBody>
        </p:sp>
      </p:grpSp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9942" y="1616837"/>
            <a:ext cx="199486" cy="199486"/>
          </a:xfrm>
          <a:prstGeom prst="ellipse">
            <a:avLst/>
          </a:prstGeom>
        </p:spPr>
      </p:pic>
      <p:grpSp>
        <p:nvGrpSpPr>
          <p:cNvPr id="88" name="그룹 87"/>
          <p:cNvGrpSpPr/>
          <p:nvPr/>
        </p:nvGrpSpPr>
        <p:grpSpPr>
          <a:xfrm>
            <a:off x="7948355" y="1686327"/>
            <a:ext cx="96044" cy="96044"/>
            <a:chOff x="1660525" y="466725"/>
            <a:chExt cx="533400" cy="533400"/>
          </a:xfrm>
        </p:grpSpPr>
        <p:sp>
          <p:nvSpPr>
            <p:cNvPr id="89" name="타원 88"/>
            <p:cNvSpPr/>
            <p:nvPr/>
          </p:nvSpPr>
          <p:spPr>
            <a:xfrm>
              <a:off x="1660525" y="466725"/>
              <a:ext cx="533400" cy="5334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91" name="십자형[C] 90"/>
            <p:cNvSpPr/>
            <p:nvPr/>
          </p:nvSpPr>
          <p:spPr>
            <a:xfrm rot="2700000">
              <a:off x="1738640" y="544840"/>
              <a:ext cx="377170" cy="377170"/>
            </a:xfrm>
            <a:prstGeom prst="plus">
              <a:avLst>
                <a:gd name="adj" fmla="val 4166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92" name="직사각형 91"/>
          <p:cNvSpPr/>
          <p:nvPr/>
        </p:nvSpPr>
        <p:spPr>
          <a:xfrm>
            <a:off x="4404805" y="1313888"/>
            <a:ext cx="826896" cy="12220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1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selections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4332726" y="1291655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b="1">
                <a:solidFill>
                  <a:schemeClr val="bg1"/>
                </a:solidFill>
                <a:latin typeface="+mn-ea"/>
                <a:cs typeface="Nanum Gothic" charset="-127"/>
              </a:rPr>
              <a:t>2</a:t>
            </a:r>
            <a:endParaRPr lang="ko-KR" alt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6756538" y="86475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endParaRPr lang="ko-KR" alt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1987200" y="86475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4</a:t>
            </a:r>
            <a:endParaRPr lang="ko-KR" alt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1350406" y="98940"/>
            <a:ext cx="480818" cy="161707"/>
          </a:xfrm>
          <a:prstGeom prst="rect">
            <a:avLst/>
          </a:prstGeom>
          <a:solidFill>
            <a:srgbClr val="FF93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1.0</a:t>
            </a:r>
            <a:r>
              <a:rPr kumimoji="1" lang="ko-KR" altLang="en-US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 수정</a:t>
            </a:r>
          </a:p>
        </p:txBody>
      </p:sp>
    </p:spTree>
    <p:extLst>
      <p:ext uri="{BB962C8B-B14F-4D97-AF65-F5344CB8AC3E}">
        <p14:creationId xmlns:p14="http://schemas.microsoft.com/office/powerpoint/2010/main" val="547873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Discovery permissions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Membership application lists</a:t>
            </a:r>
          </a:p>
        </p:txBody>
      </p:sp>
    </p:spTree>
    <p:extLst>
      <p:ext uri="{BB962C8B-B14F-4D97-AF65-F5344CB8AC3E}">
        <p14:creationId xmlns:p14="http://schemas.microsoft.com/office/powerpoint/2010/main" val="1503104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654308"/>
              </p:ext>
            </p:extLst>
          </p:nvPr>
        </p:nvGraphicFramePr>
        <p:xfrm>
          <a:off x="3455581" y="0"/>
          <a:ext cx="8736419" cy="8115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782">
                  <a:extLst>
                    <a:ext uri="{9D8B030D-6E8A-4147-A177-3AD203B41FA5}">
                      <a16:colId xmlns:a16="http://schemas.microsoft.com/office/drawing/2014/main" val="250593365"/>
                    </a:ext>
                  </a:extLst>
                </a:gridCol>
                <a:gridCol w="955809">
                  <a:extLst>
                    <a:ext uri="{9D8B030D-6E8A-4147-A177-3AD203B41FA5}">
                      <a16:colId xmlns:a16="http://schemas.microsoft.com/office/drawing/2014/main" val="1472310723"/>
                    </a:ext>
                  </a:extLst>
                </a:gridCol>
                <a:gridCol w="6117176">
                  <a:extLst>
                    <a:ext uri="{9D8B030D-6E8A-4147-A177-3AD203B41FA5}">
                      <a16:colId xmlns:a16="http://schemas.microsoft.com/office/drawing/2014/main" val="1506474031"/>
                    </a:ext>
                  </a:extLst>
                </a:gridCol>
                <a:gridCol w="976652">
                  <a:extLst>
                    <a:ext uri="{9D8B030D-6E8A-4147-A177-3AD203B41FA5}">
                      <a16:colId xmlns:a16="http://schemas.microsoft.com/office/drawing/2014/main" val="3922625364"/>
                    </a:ext>
                  </a:extLst>
                </a:gridCol>
              </a:tblGrid>
              <a:tr h="212090">
                <a:tc>
                  <a:txBody>
                    <a:bodyPr/>
                    <a:lstStyle/>
                    <a:p>
                      <a:pPr marL="0" marR="0" indent="0" algn="l" defTabSz="914396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Version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0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Date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0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Summary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0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Author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0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974959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v.0.01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2018.02.07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P.16-20 3.0 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신규 기능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사용자 권한 관련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)</a:t>
                      </a:r>
                    </a:p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기존 화면 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UX</a:t>
                      </a:r>
                      <a:r>
                        <a:rPr lang="ko-KR" altLang="en-US" sz="600" b="0" i="0" baseline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고도화 및 사용자 권한 관련 부분 추가 정의</a:t>
                      </a: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Cho, Minjung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786253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v.0.02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2018.03.07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P.3 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사용자 가입 및 승인 플로우 차트 추가</a:t>
                      </a: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P.13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그룹 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‘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노트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’ 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항목 개발 보류</a:t>
                      </a: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P.15 General</a:t>
                      </a:r>
                      <a:r>
                        <a:rPr lang="en-US" altLang="ko-KR" sz="600" b="0" i="0" baseline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-user</a:t>
                      </a:r>
                      <a:r>
                        <a:rPr lang="ko-KR" altLang="en-US" sz="600" b="0" i="0" baseline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그룹 설명 추가</a:t>
                      </a: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Cho, Minjung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410818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v.0.03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2018.03.20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P.4 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사용자의 가입과 시스템 사용 권한에 대한 설명과 기본 규칙</a:t>
                      </a:r>
                      <a:r>
                        <a:rPr lang="en-US" altLang="ko-KR" sz="600" b="0" i="0" baseline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</a:t>
                      </a:r>
                      <a:r>
                        <a:rPr lang="ko-KR" altLang="en-US" sz="600" b="0" i="0" baseline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설명 추가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Cho, Minjung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033608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v.0.04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2018.03.23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P.20 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워크스페이스의 오너일 경우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,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커스텀 스키마를 생성할 수 있는 디스커버리 퍼미션 추가 </a:t>
                      </a: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Cho, Minjung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7130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v.0.05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2018.04.23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P.16 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그룹의 권한 정보 추가 </a:t>
                      </a: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Cho, Minjung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357957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v.0.06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2018.10.30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[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용어 변경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]</a:t>
                      </a:r>
                    </a:p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User name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</a:t>
                      </a:r>
                      <a:r>
                        <a:rPr lang="ko-KR" altLang="en-US" sz="600" b="0" i="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ㅣ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사용자 이름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  <a:sym typeface="Wingdings" pitchFamily="2" charset="2"/>
                        </a:rPr>
                        <a:t> 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Full name </a:t>
                      </a:r>
                      <a:r>
                        <a:rPr lang="ko-KR" altLang="en-US" sz="600" b="0" i="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ㅣ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이름</a:t>
                      </a: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ID </a:t>
                      </a:r>
                      <a:r>
                        <a:rPr lang="ko-KR" altLang="en-US" sz="600" b="0" i="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ㅣ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아이디                   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  <a:sym typeface="Wingdings" pitchFamily="2" charset="2"/>
                        </a:rPr>
                        <a:t> 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Username </a:t>
                      </a:r>
                      <a:r>
                        <a:rPr lang="ko-KR" altLang="en-US" sz="600" b="0" i="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ㅣ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사용자 이름</a:t>
                      </a: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[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변경 사유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]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Username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이 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ID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보다 감성적으로 사용자 </a:t>
                      </a:r>
                      <a:r>
                        <a:rPr lang="ko-KR" altLang="en-US" sz="600" b="0" i="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친화적임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Identification 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에는 사용자 </a:t>
                      </a:r>
                      <a:r>
                        <a:rPr lang="ko-KR" altLang="en-US" sz="600" b="0" i="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고유코드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, 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이메일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, 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전번 등이 포함됨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. 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사용자 고유이름만을 지칭하기에는 일반적인 단어임</a:t>
                      </a:r>
                    </a:p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DB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관리 용이</a:t>
                      </a: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  <a:p>
                      <a:pPr marL="0" indent="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-----------------------------</a:t>
                      </a:r>
                    </a:p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P3. </a:t>
                      </a:r>
                      <a:r>
                        <a:rPr lang="ko-KR" altLang="en-US" sz="600" b="0" i="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플로우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및 주요 정책 정의</a:t>
                      </a: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P.10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사용자 삭제 시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,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오너 변경 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UI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추가</a:t>
                      </a: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Cho, Minjung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193286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Cho, Minjung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46469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Cho, Minjung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530265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Cho, Minjung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365997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Cho, Minjung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027939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ko-KR" altLang="en-US" sz="600" b="0" i="0" dirty="0">
                        <a:solidFill>
                          <a:srgbClr val="FF0000"/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771693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ko-KR" altLang="en-US" sz="600" b="0" i="0" dirty="0">
                        <a:solidFill>
                          <a:srgbClr val="FF0000"/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283077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066324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09711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176238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701249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149612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600" b="0" i="0" baseline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520935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600" b="0" i="0" baseline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b="0" i="0" baseline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600" b="0" i="0" baseline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860454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600" b="0" i="0" baseline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</a:tbl>
          </a:graphicData>
        </a:graphic>
      </p:graphicFrame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Document history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8042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ko-KR" altLang="en-US" dirty="0"/>
              <a:t>사용자 권한 관련 메뉴와의 관계도</a:t>
            </a:r>
            <a:endParaRPr kumimoji="1" lang="en-US" altLang="ko-KR" dirty="0"/>
          </a:p>
        </p:txBody>
      </p:sp>
      <p:sp>
        <p:nvSpPr>
          <p:cNvPr id="22" name="제목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Structure chart</a:t>
            </a:r>
            <a:endParaRPr kumimoji="1"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145581" y="2616035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Workspace 2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155339" y="3088808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Member 1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55339" y="3474446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Member 2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55339" y="4186088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Group 1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55339" y="4571726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Group 2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776034" y="2618566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u="sng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Shared</a:t>
            </a:r>
            <a:r>
              <a:rPr kumimoji="1" lang="en-US" altLang="ko-KR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workspace permission schema 1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57279" y="3083858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User role 1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557279" y="3469496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User role 2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326045" y="3088808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Discovery permission 1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326045" y="3474446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Discovery permission 2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326045" y="3860084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Discovery permission 3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326045" y="4245722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Discovery permission 4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19" name="꺾인 연결선[E] 18"/>
          <p:cNvCxnSpPr>
            <a:stCxn id="10" idx="2"/>
            <a:endCxn id="11" idx="1"/>
          </p:cNvCxnSpPr>
          <p:nvPr/>
        </p:nvCxnSpPr>
        <p:spPr>
          <a:xfrm rot="16200000" flipH="1">
            <a:off x="3311697" y="3001277"/>
            <a:ext cx="302291" cy="188873"/>
          </a:xfrm>
          <a:prstGeom prst="bentConnector2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[E] 19"/>
          <p:cNvCxnSpPr>
            <a:stCxn id="10" idx="2"/>
            <a:endCxn id="12" idx="1"/>
          </p:cNvCxnSpPr>
          <p:nvPr/>
        </p:nvCxnSpPr>
        <p:spPr>
          <a:xfrm rot="16200000" flipH="1">
            <a:off x="3118878" y="3194096"/>
            <a:ext cx="687929" cy="188873"/>
          </a:xfrm>
          <a:prstGeom prst="bentConnector2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/>
          <p:cNvCxnSpPr>
            <a:stCxn id="5" idx="2"/>
            <a:endCxn id="6" idx="1"/>
          </p:cNvCxnSpPr>
          <p:nvPr/>
        </p:nvCxnSpPr>
        <p:spPr>
          <a:xfrm rot="16200000" flipH="1">
            <a:off x="5791760" y="2888231"/>
            <a:ext cx="309772" cy="417386"/>
          </a:xfrm>
          <a:prstGeom prst="bentConnector2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[E] 28"/>
          <p:cNvCxnSpPr>
            <a:stCxn id="5" idx="2"/>
            <a:endCxn id="7" idx="1"/>
          </p:cNvCxnSpPr>
          <p:nvPr/>
        </p:nvCxnSpPr>
        <p:spPr>
          <a:xfrm rot="16200000" flipH="1">
            <a:off x="5598941" y="3081050"/>
            <a:ext cx="695410" cy="417386"/>
          </a:xfrm>
          <a:prstGeom prst="bentConnector2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[E] 31"/>
          <p:cNvCxnSpPr>
            <a:stCxn id="5" idx="2"/>
            <a:endCxn id="8" idx="1"/>
          </p:cNvCxnSpPr>
          <p:nvPr/>
        </p:nvCxnSpPr>
        <p:spPr>
          <a:xfrm rot="16200000" flipH="1">
            <a:off x="5243120" y="3436871"/>
            <a:ext cx="1407052" cy="417386"/>
          </a:xfrm>
          <a:prstGeom prst="bentConnector2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[E] 34"/>
          <p:cNvCxnSpPr>
            <a:stCxn id="5" idx="2"/>
            <a:endCxn id="9" idx="1"/>
          </p:cNvCxnSpPr>
          <p:nvPr/>
        </p:nvCxnSpPr>
        <p:spPr>
          <a:xfrm rot="16200000" flipH="1">
            <a:off x="5050301" y="3629690"/>
            <a:ext cx="1792690" cy="417386"/>
          </a:xfrm>
          <a:prstGeom prst="bentConnector2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직사각형 111"/>
          <p:cNvSpPr/>
          <p:nvPr/>
        </p:nvSpPr>
        <p:spPr>
          <a:xfrm>
            <a:off x="9265215" y="3083858"/>
            <a:ext cx="245574" cy="918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50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Static</a:t>
            </a:r>
            <a:endParaRPr kumimoji="1" lang="ko-KR" altLang="en-US" sz="5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9265215" y="3469496"/>
            <a:ext cx="245574" cy="918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50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Static</a:t>
            </a:r>
            <a:endParaRPr kumimoji="1" lang="ko-KR" altLang="en-US" sz="5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9265215" y="3860084"/>
            <a:ext cx="245574" cy="918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50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Static</a:t>
            </a:r>
            <a:endParaRPr kumimoji="1" lang="ko-KR" altLang="en-US" sz="5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9265215" y="4245722"/>
            <a:ext cx="245574" cy="918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5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Static</a:t>
            </a:r>
            <a:endParaRPr kumimoji="1" lang="ko-KR" altLang="en-US" sz="5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154" name="그룹 153"/>
          <p:cNvGrpSpPr/>
          <p:nvPr/>
        </p:nvGrpSpPr>
        <p:grpSpPr>
          <a:xfrm>
            <a:off x="3960778" y="1969256"/>
            <a:ext cx="4365267" cy="3524790"/>
            <a:chOff x="3960778" y="1995187"/>
            <a:chExt cx="4365267" cy="3524790"/>
          </a:xfrm>
        </p:grpSpPr>
        <p:cxnSp>
          <p:nvCxnSpPr>
            <p:cNvPr id="23" name="꺾인 연결선[E] 22"/>
            <p:cNvCxnSpPr>
              <a:stCxn id="10" idx="3"/>
              <a:endCxn id="5" idx="1"/>
            </p:cNvCxnSpPr>
            <p:nvPr/>
          </p:nvCxnSpPr>
          <p:spPr>
            <a:xfrm flipV="1">
              <a:off x="3960778" y="2779037"/>
              <a:ext cx="1184803" cy="253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6" name="그룹 145"/>
            <p:cNvGrpSpPr/>
            <p:nvPr/>
          </p:nvGrpSpPr>
          <p:grpSpPr>
            <a:xfrm>
              <a:off x="3960778" y="1995187"/>
              <a:ext cx="4365267" cy="3524790"/>
              <a:chOff x="3960778" y="1995187"/>
              <a:chExt cx="4365267" cy="3524790"/>
            </a:xfrm>
          </p:grpSpPr>
          <p:cxnSp>
            <p:nvCxnSpPr>
              <p:cNvPr id="42" name="구부러진 연결선[U] 41"/>
              <p:cNvCxnSpPr>
                <a:stCxn id="7" idx="3"/>
                <a:endCxn id="8" idx="3"/>
              </p:cNvCxnSpPr>
              <p:nvPr/>
            </p:nvCxnSpPr>
            <p:spPr>
              <a:xfrm>
                <a:off x="7340083" y="3637448"/>
                <a:ext cx="12700" cy="711642"/>
              </a:xfrm>
              <a:prstGeom prst="curvedConnector3">
                <a:avLst>
                  <a:gd name="adj1" fmla="val 180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구부러진 연결선[U] 42"/>
              <p:cNvCxnSpPr>
                <a:stCxn id="8" idx="3"/>
                <a:endCxn id="15" idx="1"/>
              </p:cNvCxnSpPr>
              <p:nvPr/>
            </p:nvCxnSpPr>
            <p:spPr>
              <a:xfrm flipV="1">
                <a:off x="7340083" y="4023086"/>
                <a:ext cx="985962" cy="326004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구부러진 연결선[U] 45"/>
              <p:cNvCxnSpPr>
                <a:stCxn id="8" idx="3"/>
                <a:endCxn id="16" idx="1"/>
              </p:cNvCxnSpPr>
              <p:nvPr/>
            </p:nvCxnSpPr>
            <p:spPr>
              <a:xfrm>
                <a:off x="7340083" y="4349090"/>
                <a:ext cx="985962" cy="59634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구부러진 연결선[U] 51"/>
              <p:cNvCxnSpPr>
                <a:stCxn id="9" idx="3"/>
                <a:endCxn id="15" idx="1"/>
              </p:cNvCxnSpPr>
              <p:nvPr/>
            </p:nvCxnSpPr>
            <p:spPr>
              <a:xfrm flipV="1">
                <a:off x="7340083" y="4049017"/>
                <a:ext cx="985962" cy="711642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구부러진 연결선[U] 54"/>
              <p:cNvCxnSpPr>
                <a:stCxn id="7" idx="3"/>
                <a:endCxn id="14" idx="1"/>
              </p:cNvCxnSpPr>
              <p:nvPr/>
            </p:nvCxnSpPr>
            <p:spPr>
              <a:xfrm>
                <a:off x="7340083" y="3637448"/>
                <a:ext cx="985962" cy="12700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구부러진 연결선[U] 57"/>
              <p:cNvCxnSpPr>
                <a:stCxn id="6" idx="3"/>
                <a:endCxn id="13" idx="1"/>
              </p:cNvCxnSpPr>
              <p:nvPr/>
            </p:nvCxnSpPr>
            <p:spPr>
              <a:xfrm>
                <a:off x="7340083" y="3251810"/>
                <a:ext cx="985962" cy="12700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구부러진 연결선[U] 60"/>
              <p:cNvCxnSpPr>
                <a:stCxn id="6" idx="3"/>
                <a:endCxn id="14" idx="1"/>
              </p:cNvCxnSpPr>
              <p:nvPr/>
            </p:nvCxnSpPr>
            <p:spPr>
              <a:xfrm>
                <a:off x="7340083" y="3251810"/>
                <a:ext cx="985962" cy="385638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구부러진 연결선[U] 63"/>
              <p:cNvCxnSpPr>
                <a:stCxn id="7" idx="3"/>
                <a:endCxn id="15" idx="1"/>
              </p:cNvCxnSpPr>
              <p:nvPr/>
            </p:nvCxnSpPr>
            <p:spPr>
              <a:xfrm>
                <a:off x="7340083" y="3637448"/>
                <a:ext cx="985962" cy="385638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구부러진 연결선[U] 74"/>
              <p:cNvCxnSpPr>
                <a:stCxn id="11" idx="3"/>
                <a:endCxn id="6" idx="1"/>
              </p:cNvCxnSpPr>
              <p:nvPr/>
            </p:nvCxnSpPr>
            <p:spPr>
              <a:xfrm>
                <a:off x="4742023" y="3246860"/>
                <a:ext cx="1413316" cy="4950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구부러진 연결선[U] 101"/>
              <p:cNvCxnSpPr>
                <a:stCxn id="11" idx="3"/>
                <a:endCxn id="7" idx="1"/>
              </p:cNvCxnSpPr>
              <p:nvPr/>
            </p:nvCxnSpPr>
            <p:spPr>
              <a:xfrm>
                <a:off x="4742023" y="3246860"/>
                <a:ext cx="1413316" cy="390588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구부러진 연결선[U] 104"/>
              <p:cNvCxnSpPr>
                <a:stCxn id="11" idx="3"/>
                <a:endCxn id="8" idx="1"/>
              </p:cNvCxnSpPr>
              <p:nvPr/>
            </p:nvCxnSpPr>
            <p:spPr>
              <a:xfrm>
                <a:off x="4742023" y="3246860"/>
                <a:ext cx="1413316" cy="1102230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구부러진 연결선[U] 108"/>
              <p:cNvCxnSpPr>
                <a:stCxn id="12" idx="3"/>
                <a:endCxn id="9" idx="1"/>
              </p:cNvCxnSpPr>
              <p:nvPr/>
            </p:nvCxnSpPr>
            <p:spPr>
              <a:xfrm>
                <a:off x="4742023" y="3632498"/>
                <a:ext cx="1413316" cy="1102230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구부러진 연결선[U] 116"/>
              <p:cNvCxnSpPr/>
              <p:nvPr/>
            </p:nvCxnSpPr>
            <p:spPr>
              <a:xfrm flipV="1">
                <a:off x="3960778" y="1995187"/>
                <a:ext cx="1184803" cy="778755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구부러진 연결선[U] 150"/>
              <p:cNvCxnSpPr>
                <a:stCxn id="98" idx="3"/>
              </p:cNvCxnSpPr>
              <p:nvPr/>
            </p:nvCxnSpPr>
            <p:spPr>
              <a:xfrm>
                <a:off x="3960778" y="5192217"/>
                <a:ext cx="1184803" cy="327760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5" name="직사각형 124"/>
          <p:cNvSpPr/>
          <p:nvPr/>
        </p:nvSpPr>
        <p:spPr>
          <a:xfrm>
            <a:off x="5145581" y="1839811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>
                <a:solidFill>
                  <a:schemeClr val="bg1">
                    <a:lumMod val="7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Workspace 1</a:t>
            </a:r>
            <a:endParaRPr kumimoji="1" lang="ko-KR" altLang="en-US" sz="700" dirty="0">
              <a:solidFill>
                <a:schemeClr val="bg1">
                  <a:lumMod val="7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6677123" y="3814163"/>
            <a:ext cx="245574" cy="9184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...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6677123" y="4911443"/>
            <a:ext cx="245574" cy="9184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...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4026864" y="3809213"/>
            <a:ext cx="245574" cy="9184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...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2776034" y="4198575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u="sng" dirty="0">
                <a:solidFill>
                  <a:schemeClr val="bg1">
                    <a:lumMod val="7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Public</a:t>
            </a:r>
            <a:r>
              <a:rPr kumimoji="1" lang="en-US" altLang="ko-KR" sz="700" dirty="0">
                <a:solidFill>
                  <a:schemeClr val="bg1">
                    <a:lumMod val="7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 workspace permission schema 2</a:t>
            </a:r>
            <a:endParaRPr kumimoji="1" lang="ko-KR" altLang="en-US" sz="700" dirty="0">
              <a:solidFill>
                <a:schemeClr val="bg1">
                  <a:lumMod val="7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3225171" y="5329287"/>
            <a:ext cx="245574" cy="9184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...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5615166" y="1709977"/>
            <a:ext cx="245574" cy="9184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...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5145581" y="5312166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>
                <a:solidFill>
                  <a:schemeClr val="bg1">
                    <a:lumMod val="7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Workspace 3</a:t>
            </a:r>
            <a:endParaRPr kumimoji="1" lang="ko-KR" altLang="en-US" sz="700" dirty="0">
              <a:solidFill>
                <a:schemeClr val="bg1">
                  <a:lumMod val="7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5615166" y="5638169"/>
            <a:ext cx="245574" cy="9184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...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776034" y="1287958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u="sng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Personal</a:t>
            </a:r>
            <a:r>
              <a:rPr kumimoji="1" lang="en-US" altLang="ko-KR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workspace permission schema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2776034" y="5003284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u="sng" dirty="0">
                <a:solidFill>
                  <a:schemeClr val="bg1">
                    <a:lumMod val="7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Public</a:t>
            </a:r>
            <a:r>
              <a:rPr kumimoji="1" lang="en-US" altLang="ko-KR" sz="700" dirty="0">
                <a:solidFill>
                  <a:schemeClr val="bg1">
                    <a:lumMod val="7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 workspace permission schema -</a:t>
            </a:r>
            <a:r>
              <a:rPr kumimoji="1" lang="ko-KR" altLang="en-US" sz="700" dirty="0">
                <a:solidFill>
                  <a:schemeClr val="bg1">
                    <a:lumMod val="7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700" u="sng" dirty="0">
                <a:solidFill>
                  <a:schemeClr val="bg1">
                    <a:lumMod val="7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custom</a:t>
            </a:r>
            <a:endParaRPr kumimoji="1" lang="ko-KR" altLang="en-US" sz="700" u="sng" dirty="0">
              <a:solidFill>
                <a:schemeClr val="bg1">
                  <a:lumMod val="7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3225171" y="4539638"/>
            <a:ext cx="245574" cy="9184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...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8264684" y="3029251"/>
            <a:ext cx="1307466" cy="19740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8326045" y="4632246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Discovery permission 5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9265215" y="4632246"/>
            <a:ext cx="245574" cy="918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5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Static</a:t>
            </a:r>
            <a:endParaRPr kumimoji="1" lang="ko-KR" altLang="en-US" sz="5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0783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807682"/>
              </p:ext>
            </p:extLst>
          </p:nvPr>
        </p:nvGraphicFramePr>
        <p:xfrm>
          <a:off x="772652" y="1830375"/>
          <a:ext cx="8605625" cy="1504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71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679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6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14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14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0329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Discovery permission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Description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Member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Group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Personal</a:t>
                      </a:r>
                      <a:r>
                        <a:rPr lang="en-US" altLang="ko-KR" sz="700" b="0" i="0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workspace 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description 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길어질 경우 개행함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0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100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Shared</a:t>
                      </a:r>
                      <a:r>
                        <a:rPr lang="en-US" altLang="ko-KR" sz="700" b="0" i="0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workspace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description 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길어질 경우 개행함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12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1,300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Data management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description 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길어질 경우 개행함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0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System setting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description 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길어질 경우 개행함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3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Workspace</a:t>
                      </a:r>
                      <a:r>
                        <a:rPr lang="en-US" altLang="ko-KR" sz="700" b="0" i="0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manager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description 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길어질 경우 개행함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10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5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37" name="텍스트 개체 틀 23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>
                <a:latin typeface="+mn-ea"/>
                <a:ea typeface="+mn-ea"/>
              </a:rPr>
              <a:t>퍼미션 리스트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리스트 구성요소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이름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설명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퍼미션이 적용된 멤버 수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퍼미션이 적용된 </a:t>
            </a:r>
            <a:r>
              <a:rPr kumimoji="1" lang="ko-KR" altLang="en-US" dirty="0">
                <a:latin typeface="+mn-ea"/>
                <a:ea typeface="+mn-ea"/>
              </a:rPr>
              <a:t>그룹 수</a:t>
            </a:r>
            <a:endParaRPr kumimoji="1" lang="en-US" altLang="ko-KR" strike="sngStrike" dirty="0">
              <a:latin typeface="+mn-ea"/>
              <a:ea typeface="+mn-ea"/>
            </a:endParaRPr>
          </a:p>
        </p:txBody>
      </p:sp>
      <p:sp>
        <p:nvSpPr>
          <p:cNvPr id="236" name="텍스트 개체 틀 23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Malgun Gothic" charset="-127"/>
              </a:rPr>
              <a:t>4.1.1 </a:t>
            </a:r>
            <a:r>
              <a:rPr lang="ko-KR" altLang="en-US" dirty="0">
                <a:latin typeface="+mn-ea"/>
                <a:ea typeface="+mn-ea"/>
                <a:cs typeface="Malgun Gothic" charset="-127"/>
              </a:rPr>
              <a:t>디스커버리 퍼미션 목록</a:t>
            </a:r>
          </a:p>
        </p:txBody>
      </p:sp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ea typeface="+mn-ea"/>
                <a:cs typeface="Malgun Gothic" charset="-127"/>
              </a:rPr>
              <a:t>4.1 ADMINISTRATION &gt; Users &gt; </a:t>
            </a:r>
            <a:r>
              <a:rPr kumimoji="1" lang="en-US" altLang="ko-KR" b="1" dirty="0">
                <a:latin typeface="+mn-ea"/>
                <a:ea typeface="+mn-ea"/>
                <a:cs typeface="Malgun Gothic" charset="-127"/>
              </a:rPr>
              <a:t>Discovery permission</a:t>
            </a:r>
            <a:r>
              <a:rPr kumimoji="1" lang="ko-KR" altLang="en-US" b="1" dirty="0">
                <a:latin typeface="+mn-ea"/>
                <a:ea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ea typeface="+mn-ea"/>
                <a:cs typeface="Malgun Gothic" charset="-127"/>
              </a:rPr>
              <a:t>lists</a:t>
            </a:r>
            <a:endParaRPr kumimoji="1" lang="ko-KR" altLang="en-US" b="1" dirty="0">
              <a:latin typeface="+mn-ea"/>
              <a:ea typeface="+mn-ea"/>
              <a:cs typeface="Malgun Gothic" charset="-127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  <a:latin typeface="+mn-ea"/>
                <a:ea typeface="+mn-ea"/>
              </a:rPr>
              <a:pPr/>
              <a:t>21</a:t>
            </a:fld>
            <a:endParaRPr lang="ko-KR" altLang="en-US" dirty="0">
              <a:solidFill>
                <a:prstClr val="white">
                  <a:lumMod val="50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5133382" y="-373963"/>
            <a:ext cx="1214222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rPr>
              <a:t>⦿ Created   ◎ Updated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Malgun Gothic" charset="-127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8060532" y="-290033"/>
            <a:ext cx="1317746" cy="172766"/>
            <a:chOff x="7807615" y="1929928"/>
            <a:chExt cx="1317746" cy="172766"/>
          </a:xfrm>
        </p:grpSpPr>
        <p:sp>
          <p:nvSpPr>
            <p:cNvPr id="55" name="모서리가 둥근 직사각형 54"/>
            <p:cNvSpPr/>
            <p:nvPr/>
          </p:nvSpPr>
          <p:spPr>
            <a:xfrm>
              <a:off x="7807615" y="1929928"/>
              <a:ext cx="1317746" cy="172766"/>
            </a:xfrm>
            <a:prstGeom prst="roundRect">
              <a:avLst>
                <a:gd name="adj" fmla="val 2750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ctr" anchorCtr="0"/>
            <a:lstStyle/>
            <a:p>
              <a:pPr algn="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Create shared workspace</a:t>
              </a:r>
              <a:endParaRPr kumimoji="1"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57" name="십자형[C] 56"/>
            <p:cNvSpPr/>
            <p:nvPr/>
          </p:nvSpPr>
          <p:spPr>
            <a:xfrm>
              <a:off x="7970441" y="1980695"/>
              <a:ext cx="86084" cy="86084"/>
            </a:xfrm>
            <a:prstGeom prst="plus">
              <a:avLst>
                <a:gd name="adj" fmla="val 36395"/>
              </a:avLst>
            </a:prstGeom>
            <a:solidFill>
              <a:schemeClr val="bg1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58" name="모서리가 둥근 직사각형 57"/>
          <p:cNvSpPr/>
          <p:nvPr/>
        </p:nvSpPr>
        <p:spPr>
          <a:xfrm>
            <a:off x="8415736" y="1612806"/>
            <a:ext cx="962541" cy="151806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 anchorCtr="0"/>
          <a:lstStyle/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600" b="1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There are 4 lists</a:t>
            </a:r>
            <a:endParaRPr kumimoji="1" lang="en-US" altLang="ko-KR" sz="600" dirty="0">
              <a:solidFill>
                <a:prstClr val="white">
                  <a:lumMod val="50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595180" y="188787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8253249" y="-340416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2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531002" y="98940"/>
            <a:ext cx="316408" cy="161707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b="1">
                <a:solidFill>
                  <a:schemeClr val="bg1"/>
                </a:solidFill>
                <a:latin typeface="+mn-ea"/>
                <a:cs typeface="Nanum Gothic" charset="-127"/>
              </a:rPr>
              <a:t>3.0</a:t>
            </a:r>
            <a:endParaRPr kumimoji="1" lang="ko-KR" alt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772651" y="4138298"/>
            <a:ext cx="8605625" cy="2984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NOTE. </a:t>
            </a:r>
          </a:p>
          <a:p>
            <a:r>
              <a:rPr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퍼미션은 생성</a:t>
            </a:r>
            <a:r>
              <a:rPr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/</a:t>
            </a:r>
            <a:r>
              <a:rPr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편집</a:t>
            </a:r>
            <a:r>
              <a:rPr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/</a:t>
            </a:r>
            <a:r>
              <a:rPr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삭제가 불가능함</a:t>
            </a:r>
            <a:endParaRPr lang="en-US" altLang="ko-KR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77421"/>
              </p:ext>
            </p:extLst>
          </p:nvPr>
        </p:nvGraphicFramePr>
        <p:xfrm>
          <a:off x="772650" y="4436748"/>
          <a:ext cx="8605625" cy="1817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45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8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19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308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디스커버리 퍼미션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설명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Discovery permission</a:t>
                      </a:r>
                      <a:endParaRPr lang="ko-KR" altLang="en-US" sz="6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Description</a:t>
                      </a:r>
                      <a:endParaRPr lang="ko-KR" altLang="en-US" sz="6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 i="0" dirty="0">
                          <a:latin typeface="+mn-ea"/>
                          <a:ea typeface="+mn-ea"/>
                          <a:cs typeface="Malgun Gothic" charset="-127"/>
                        </a:rPr>
                        <a:t>개인 워크스페이스 사용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자신만 접근할 수 있은 개인 워크스페이스가 있고 해당 워크스페이스의 관리 권한을 갖습니다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i="0" dirty="0">
                          <a:latin typeface="+mn-ea"/>
                          <a:ea typeface="+mn-ea"/>
                          <a:cs typeface="Malgun Gothic" charset="-127"/>
                        </a:rPr>
                        <a:t>Use</a:t>
                      </a:r>
                      <a:r>
                        <a:rPr lang="en-US" altLang="ko-KR" sz="600" b="0" i="0" baseline="0" dirty="0">
                          <a:latin typeface="+mn-ea"/>
                          <a:ea typeface="+mn-ea"/>
                          <a:cs typeface="Malgun Gothic" charset="-127"/>
                        </a:rPr>
                        <a:t> </a:t>
                      </a:r>
                      <a:r>
                        <a:rPr lang="en-US" altLang="ko-KR" sz="600" b="0" i="0" dirty="0">
                          <a:latin typeface="+mn-ea"/>
                          <a:ea typeface="+mn-ea"/>
                          <a:cs typeface="Malgun Gothic" charset="-127"/>
                        </a:rPr>
                        <a:t>personal workspace</a:t>
                      </a:r>
                      <a:endParaRPr lang="ko-KR" altLang="en-US" sz="6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+mn-ea"/>
                          <a:ea typeface="+mn-ea"/>
                          <a:cs typeface="Malgun Gothic" charset="-127"/>
                        </a:rPr>
                        <a:t>Have a private workspace that you can access yourself, and you have administrative privileges on that workspace.</a:t>
                      </a:r>
                      <a:endParaRPr lang="ko-KR" altLang="en-US" sz="6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5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공유 워크스페이스 사용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새로운 공유 워크스페이스를 생성할 수 있으며</a:t>
                      </a: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,</a:t>
                      </a:r>
                      <a:r>
                        <a:rPr lang="ko-KR" altLang="en-US" sz="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 본인이</a:t>
                      </a:r>
                      <a:r>
                        <a:rPr lang="ko-KR" altLang="en-US" sz="6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 소속된 공유 워크스페이스에 접근할 수 있습니다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Use shared</a:t>
                      </a:r>
                      <a:r>
                        <a:rPr lang="en-US" altLang="ko-KR" sz="6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 workspace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Create a new shared workspace and access your shared workspace.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dirty="0">
                          <a:latin typeface="+mn-ea"/>
                          <a:ea typeface="+mn-ea"/>
                          <a:cs typeface="Malgun Gothic" charset="-127"/>
                        </a:rPr>
                        <a:t>데이터 관리 권한와 모니터링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데이터 관리 메뉴로 접근할 수 있으며</a:t>
                      </a: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,</a:t>
                      </a:r>
                      <a:r>
                        <a:rPr lang="ko-KR" altLang="en-US" sz="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 </a:t>
                      </a:r>
                      <a:r>
                        <a:rPr lang="ko-KR" altLang="en-US" sz="6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데이터생성하고 관리할 수 있습니다</a:t>
                      </a:r>
                      <a:r>
                        <a:rPr lang="en-US" altLang="ko-KR" sz="6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.</a:t>
                      </a:r>
                      <a:r>
                        <a:rPr lang="ko-KR" altLang="en-US" sz="6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 또한</a:t>
                      </a:r>
                      <a:r>
                        <a:rPr lang="en-US" altLang="ko-KR" sz="6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,</a:t>
                      </a:r>
                      <a:r>
                        <a:rPr lang="ko-KR" altLang="en-US" sz="6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 </a:t>
                      </a:r>
                      <a:r>
                        <a:rPr lang="ko-KR" altLang="en-US" sz="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데이터의 사용을 모니터링할 수 있습니다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+mn-ea"/>
                          <a:ea typeface="+mn-ea"/>
                          <a:cs typeface="Malgun Gothic" charset="-127"/>
                        </a:rPr>
                        <a:t>Manage and monitor </a:t>
                      </a:r>
                      <a:r>
                        <a:rPr lang="en-US" altLang="ko-KR" sz="600" b="0" i="0" dirty="0" err="1">
                          <a:latin typeface="+mn-ea"/>
                          <a:ea typeface="+mn-ea"/>
                          <a:cs typeface="Malgun Gothic" charset="-127"/>
                        </a:rPr>
                        <a:t>datasource</a:t>
                      </a:r>
                      <a:endParaRPr lang="ko-KR" altLang="en-US" sz="6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+mn-ea"/>
                          <a:ea typeface="+mn-ea"/>
                          <a:cs typeface="Malgun Gothic" charset="-127"/>
                        </a:rPr>
                        <a:t>Prepare and load data sources for use in the dashboard. In addition, users with this permission can check the status and usage of the data source.</a:t>
                      </a:r>
                      <a:endParaRPr lang="ko-KR" altLang="en-US" sz="6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dirty="0">
                          <a:latin typeface="+mn-ea"/>
                          <a:ea typeface="+mn-ea"/>
                          <a:cs typeface="Malgun Gothic" charset="-127"/>
                        </a:rPr>
                        <a:t>시스템</a:t>
                      </a:r>
                      <a:r>
                        <a:rPr lang="ko-KR" altLang="en-US" sz="600" b="0" i="0" baseline="0" dirty="0">
                          <a:latin typeface="+mn-ea"/>
                          <a:ea typeface="+mn-ea"/>
                          <a:cs typeface="Malgun Gothic" charset="-127"/>
                        </a:rPr>
                        <a:t> 관리</a:t>
                      </a:r>
                      <a:endParaRPr lang="ko-KR" altLang="en-US" sz="6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사용자를 직접 등록하거나 회원가입</a:t>
                      </a:r>
                      <a:r>
                        <a:rPr lang="ko-KR" altLang="en-US" sz="6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 요청을 승인하여 사용자를 등록하고 관리할 수 있습니다</a:t>
                      </a:r>
                      <a:r>
                        <a:rPr lang="en-US" altLang="ko-KR" sz="6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.</a:t>
                      </a:r>
                      <a:r>
                        <a:rPr lang="ko-KR" altLang="en-US" sz="6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 시스템에서 제공하는 워크스페이스 스키마 퍼미션을 정의할 수 있습니다</a:t>
                      </a:r>
                      <a:r>
                        <a:rPr lang="en-US" altLang="ko-KR" sz="6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.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+mn-ea"/>
                          <a:ea typeface="+mn-ea"/>
                          <a:cs typeface="Malgun Gothic" charset="-127"/>
                        </a:rPr>
                        <a:t>Manage system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/>
                        <a:t>Register and manage users by registering or approving membership requests. Users with this permission can define the workspace schema permissions of the system-provided.</a:t>
                      </a:r>
                      <a:endParaRPr lang="en-US" altLang="ko-KR" sz="6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워크스페이스 커스텀 스키마 관리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사용자가 소유하고 있는 워크스페이스에 커스텀 스키마를 생성하고 관리할 수 있습니다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Manage workspace custom schema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Create and manage custom schemas in owner workspaces.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" name="모서리가 둥근 직사각형 18"/>
          <p:cNvSpPr/>
          <p:nvPr/>
        </p:nvSpPr>
        <p:spPr>
          <a:xfrm>
            <a:off x="772651" y="6269411"/>
            <a:ext cx="8605625" cy="423489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참고</a:t>
            </a:r>
            <a:r>
              <a:rPr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)</a:t>
            </a:r>
            <a:r>
              <a:rPr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 관리하지 않는 고정 사용자 권한</a:t>
            </a:r>
            <a:endParaRPr lang="en-US" altLang="ko-KR" sz="600" dirty="0">
              <a:solidFill>
                <a:schemeClr val="bg1"/>
              </a:solidFill>
              <a:latin typeface="+mn-ea"/>
              <a:cs typeface="Nanum Gothic" charset="-127"/>
            </a:endParaRPr>
          </a:p>
          <a:p>
            <a:pPr marL="228600" indent="-228600">
              <a:buAutoNum type="arabicPeriod"/>
            </a:pPr>
            <a:r>
              <a:rPr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게스트 사용자 권한 </a:t>
            </a:r>
            <a:r>
              <a:rPr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: </a:t>
            </a:r>
            <a:r>
              <a:rPr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전체 사용자에게 공유된</a:t>
            </a:r>
            <a:r>
              <a:rPr lang="en-US" altLang="ko-KR" sz="600">
                <a:solidFill>
                  <a:schemeClr val="bg1"/>
                </a:solidFill>
                <a:latin typeface="+mn-ea"/>
                <a:cs typeface="Nanum Gothic" charset="-127"/>
              </a:rPr>
              <a:t>(Public)</a:t>
            </a:r>
            <a:r>
              <a:rPr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 공유 워크스페이스 열람 가능함</a:t>
            </a:r>
            <a:r>
              <a:rPr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.</a:t>
            </a:r>
            <a:r>
              <a:rPr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 주로 기업의 메타트론 </a:t>
            </a:r>
            <a:r>
              <a:rPr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‘</a:t>
            </a:r>
            <a:r>
              <a:rPr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포털</a:t>
            </a:r>
            <a:r>
              <a:rPr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’</a:t>
            </a:r>
            <a:r>
              <a:rPr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에서 </a:t>
            </a:r>
            <a:r>
              <a:rPr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iframe</a:t>
            </a:r>
            <a:r>
              <a:rPr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으로 제공되는 대시보드를 확인함</a:t>
            </a:r>
            <a:r>
              <a:rPr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.</a:t>
            </a:r>
          </a:p>
          <a:p>
            <a:pPr marL="228600" indent="-228600">
              <a:buAutoNum type="arabicPeriod"/>
            </a:pPr>
            <a:r>
              <a:rPr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수퍼 어드민 사용자 권한</a:t>
            </a:r>
            <a:r>
              <a:rPr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 : </a:t>
            </a:r>
            <a:r>
              <a:rPr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시스템 세팅 메뉴에 접근할 수 있고</a:t>
            </a:r>
            <a:r>
              <a:rPr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,</a:t>
            </a:r>
            <a:r>
              <a:rPr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 다른 사용자로 로그인이 가능함</a:t>
            </a:r>
            <a:r>
              <a:rPr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.</a:t>
            </a:r>
            <a:r>
              <a:rPr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ADMIN&gt;Users&gt;Members</a:t>
            </a:r>
            <a:r>
              <a:rPr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의 사용자 상세 정보 페이지를 통해 다른 사용자로 로그인이 가능함</a:t>
            </a:r>
            <a:r>
              <a:rPr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1582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>
                <a:latin typeface="+mn-ea"/>
              </a:rPr>
              <a:t>이름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길어질 경우 말줄임 표시</a:t>
            </a:r>
            <a:endParaRPr kumimoji="1" lang="en-US" altLang="ko-KR" dirty="0">
              <a:latin typeface="+mn-ea"/>
            </a:endParaRPr>
          </a:p>
          <a:p>
            <a:r>
              <a:rPr kumimoji="1" lang="ko-KR" altLang="en-US" dirty="0">
                <a:latin typeface="+mn-ea"/>
              </a:rPr>
              <a:t>상세 정보</a:t>
            </a:r>
            <a:endParaRPr kumimoji="1"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  <a:sym typeface="Wingdings"/>
              </a:rPr>
              <a:t>이름</a:t>
            </a:r>
            <a:endParaRPr lang="en-US" altLang="ko-KR" dirty="0">
              <a:latin typeface="+mn-ea"/>
              <a:sym typeface="Wingdings"/>
            </a:endParaRPr>
          </a:p>
          <a:p>
            <a:pPr lvl="1"/>
            <a:r>
              <a:rPr lang="ko-KR" altLang="en-US" dirty="0">
                <a:latin typeface="+mn-ea"/>
                <a:sym typeface="Wingdings"/>
              </a:rPr>
              <a:t>설명</a:t>
            </a:r>
            <a:endParaRPr lang="en-US" altLang="ko-KR" dirty="0">
              <a:latin typeface="+mn-ea"/>
              <a:sym typeface="Wingdings"/>
            </a:endParaRPr>
          </a:p>
          <a:p>
            <a:r>
              <a:rPr lang="ko-KR" altLang="en-US" dirty="0">
                <a:latin typeface="+mn-ea"/>
                <a:sym typeface="Wingdings"/>
              </a:rPr>
              <a:t>사용자</a:t>
            </a:r>
            <a:endParaRPr lang="en-US" altLang="ko-KR" dirty="0">
              <a:latin typeface="+mn-ea"/>
              <a:sym typeface="Wingdings"/>
            </a:endParaRPr>
          </a:p>
          <a:p>
            <a:pPr lvl="1"/>
            <a:r>
              <a:rPr lang="ko-KR" altLang="en-US" dirty="0">
                <a:latin typeface="+mn-ea"/>
                <a:sym typeface="Wingdings"/>
              </a:rPr>
              <a:t>모든 사용자에게 이메일 보내기</a:t>
            </a:r>
            <a:r>
              <a:rPr lang="en-US" altLang="ko-KR" dirty="0">
                <a:latin typeface="+mn-ea"/>
                <a:sym typeface="Wingdings"/>
              </a:rPr>
              <a:t>.</a:t>
            </a:r>
            <a:r>
              <a:rPr lang="ko-KR" altLang="en-US" dirty="0">
                <a:latin typeface="+mn-ea"/>
                <a:sym typeface="Wingdings"/>
              </a:rPr>
              <a:t> 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멤버와 그룹에 중복된 사용자가 있는 경우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,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 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1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번만 보냄</a:t>
            </a:r>
            <a:endParaRPr lang="en-US" altLang="ko-KR" dirty="0">
              <a:solidFill>
                <a:srgbClr val="00B0F0"/>
              </a:solidFill>
              <a:latin typeface="+mn-ea"/>
              <a:sym typeface="Wingdings"/>
            </a:endParaRPr>
          </a:p>
          <a:p>
            <a:pPr lvl="2"/>
            <a:r>
              <a:rPr lang="ko-KR" altLang="en-US" dirty="0">
                <a:latin typeface="+mn-ea"/>
                <a:sym typeface="Wingdings"/>
              </a:rPr>
              <a:t>클릭 </a:t>
            </a:r>
            <a:r>
              <a:rPr lang="en-US" altLang="ko-KR" dirty="0">
                <a:latin typeface="+mn-ea"/>
                <a:sym typeface="Wingdings"/>
              </a:rPr>
              <a:t>&gt;</a:t>
            </a:r>
            <a:r>
              <a:rPr lang="ko-KR" altLang="en-US" dirty="0">
                <a:latin typeface="+mn-ea"/>
                <a:sym typeface="Wingdings"/>
              </a:rPr>
              <a:t> 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이메일 보내기 창 출력</a:t>
            </a:r>
            <a:endParaRPr lang="en-US" altLang="ko-KR" dirty="0">
              <a:solidFill>
                <a:srgbClr val="00B0F0"/>
              </a:solidFill>
              <a:latin typeface="+mn-ea"/>
              <a:sym typeface="Wingdings"/>
            </a:endParaRPr>
          </a:p>
          <a:p>
            <a:pPr lvl="1"/>
            <a:r>
              <a:rPr lang="ko-KR" altLang="en-US" dirty="0">
                <a:latin typeface="+mn-ea"/>
                <a:sym typeface="Wingdings"/>
              </a:rPr>
              <a:t>멤버</a:t>
            </a:r>
            <a:r>
              <a:rPr lang="en-US" altLang="ko-KR" dirty="0">
                <a:latin typeface="+mn-ea"/>
                <a:sym typeface="Wingdings"/>
              </a:rPr>
              <a:t> (</a:t>
            </a:r>
            <a:r>
              <a:rPr lang="ko-KR" altLang="en-US" dirty="0">
                <a:latin typeface="+mn-ea"/>
                <a:sym typeface="Wingdings"/>
              </a:rPr>
              <a:t>전체 멤버 수</a:t>
            </a:r>
            <a:r>
              <a:rPr lang="en-US" altLang="ko-KR" dirty="0">
                <a:latin typeface="+mn-ea"/>
                <a:sym typeface="Wingdings"/>
              </a:rPr>
              <a:t>)</a:t>
            </a:r>
          </a:p>
          <a:p>
            <a:pPr lvl="2"/>
            <a:r>
              <a:rPr kumimoji="1" lang="ko-KR" altLang="en-US" dirty="0">
                <a:latin typeface="+mn-ea"/>
                <a:cs typeface="Nanum Gothic" charset="-127"/>
              </a:rPr>
              <a:t>대표 사용자명 및 이외 사용자수 확인 가능</a:t>
            </a:r>
            <a:endParaRPr kumimoji="1" lang="en-US" altLang="ko-KR" dirty="0">
              <a:latin typeface="+mn-ea"/>
              <a:cs typeface="Nanum Gothic" charset="-127"/>
            </a:endParaRPr>
          </a:p>
          <a:p>
            <a:pPr lvl="3"/>
            <a:r>
              <a:rPr kumimoji="1" lang="ko-KR" altLang="en-US" dirty="0">
                <a:latin typeface="+mn-ea"/>
                <a:cs typeface="Nanum Gothic" charset="-127"/>
              </a:rPr>
              <a:t>클릭 </a:t>
            </a:r>
            <a:r>
              <a:rPr kumimoji="1" lang="en-US" altLang="ko-KR" dirty="0">
                <a:latin typeface="+mn-ea"/>
                <a:cs typeface="Nanum Gothic" charset="-127"/>
              </a:rPr>
              <a:t>&gt;</a:t>
            </a:r>
            <a:r>
              <a:rPr kumimoji="1" lang="ko-KR" altLang="en-US" dirty="0">
                <a:latin typeface="+mn-ea"/>
                <a:cs typeface="Nanum Gothic" charset="-127"/>
              </a:rPr>
              <a:t> 사용자 상세 정보 팝업 출력 </a:t>
            </a:r>
            <a:r>
              <a:rPr lang="mr-IN" altLang="ko-KR" dirty="0">
                <a:solidFill>
                  <a:srgbClr val="00B0F0"/>
                </a:solidFill>
                <a:latin typeface="+mn-ea"/>
                <a:sym typeface="Wingdings"/>
              </a:rPr>
              <a:t>☞[M-</a:t>
            </a:r>
            <a:r>
              <a:rPr lang="mr-IN" altLang="ko-KR" dirty="0" err="1">
                <a:solidFill>
                  <a:srgbClr val="00B0F0"/>
                </a:solidFill>
                <a:latin typeface="+mn-ea"/>
                <a:sym typeface="Wingdings"/>
              </a:rPr>
              <a:t>Core</a:t>
            </a:r>
            <a:r>
              <a:rPr lang="mr-IN" altLang="ko-KR" dirty="0">
                <a:solidFill>
                  <a:srgbClr val="00B0F0"/>
                </a:solidFill>
                <a:latin typeface="+mn-ea"/>
                <a:sym typeface="Wingdings"/>
              </a:rPr>
              <a:t>]WF-A1-Common</a:t>
            </a:r>
            <a:endParaRPr kumimoji="1"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  <a:sym typeface="Wingdings"/>
              </a:rPr>
              <a:t>편집 클릭 </a:t>
            </a:r>
            <a:r>
              <a:rPr lang="en-US" altLang="ko-KR" dirty="0">
                <a:latin typeface="+mn-ea"/>
                <a:sym typeface="Wingdings"/>
              </a:rPr>
              <a:t>&gt;</a:t>
            </a:r>
            <a:r>
              <a:rPr lang="ko-KR" altLang="en-US" dirty="0">
                <a:latin typeface="+mn-ea"/>
                <a:sym typeface="Wingdings"/>
              </a:rPr>
              <a:t> 멤버 편집 팝업 출력 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[033.1]</a:t>
            </a:r>
            <a:endParaRPr lang="en-US" altLang="ko-KR" dirty="0">
              <a:latin typeface="+mn-ea"/>
              <a:sym typeface="Wingdings"/>
            </a:endParaRPr>
          </a:p>
          <a:p>
            <a:pPr lvl="2"/>
            <a:r>
              <a:rPr lang="en-US" altLang="ko-KR" dirty="0">
                <a:latin typeface="+mn-ea"/>
                <a:sym typeface="Wingdings"/>
              </a:rPr>
              <a:t>more</a:t>
            </a:r>
          </a:p>
          <a:p>
            <a:pPr lvl="3"/>
            <a:r>
              <a:rPr lang="ko-KR" altLang="en-US" dirty="0">
                <a:latin typeface="+mn-ea"/>
                <a:sym typeface="Wingdings"/>
              </a:rPr>
              <a:t>닫혀있는 상태가 초기 상태임</a:t>
            </a:r>
            <a:r>
              <a:rPr lang="en-US" altLang="ko-KR" dirty="0">
                <a:latin typeface="+mn-ea"/>
                <a:sym typeface="Wingdings"/>
              </a:rPr>
              <a:t>.</a:t>
            </a:r>
            <a:r>
              <a:rPr lang="ko-KR" altLang="en-US" dirty="0">
                <a:latin typeface="+mn-ea"/>
                <a:sym typeface="Wingdings"/>
              </a:rPr>
              <a:t> </a:t>
            </a:r>
            <a:endParaRPr lang="en-US" altLang="ko-KR" dirty="0">
              <a:latin typeface="+mn-ea"/>
              <a:sym typeface="Wingdings"/>
            </a:endParaRPr>
          </a:p>
          <a:p>
            <a:pPr lvl="3"/>
            <a:r>
              <a:rPr lang="ko-KR" altLang="en-US" dirty="0">
                <a:latin typeface="+mn-ea"/>
                <a:sym typeface="Wingdings"/>
              </a:rPr>
              <a:t>닫기</a:t>
            </a:r>
            <a:r>
              <a:rPr lang="en-US" altLang="ko-KR" dirty="0">
                <a:latin typeface="+mn-ea"/>
                <a:sym typeface="Wingdings"/>
              </a:rPr>
              <a:t>/</a:t>
            </a:r>
            <a:r>
              <a:rPr lang="ko-KR" altLang="en-US" dirty="0">
                <a:latin typeface="+mn-ea"/>
                <a:sym typeface="Wingdings"/>
              </a:rPr>
              <a:t>열기</a:t>
            </a:r>
            <a:r>
              <a:rPr lang="en-US" altLang="ko-KR" dirty="0">
                <a:latin typeface="+mn-ea"/>
                <a:sym typeface="Wingdings"/>
              </a:rPr>
              <a:t>(default)</a:t>
            </a:r>
            <a:r>
              <a:rPr lang="ko-KR" altLang="en-US" dirty="0">
                <a:latin typeface="+mn-ea"/>
                <a:sym typeface="Wingdings"/>
              </a:rPr>
              <a:t> 토글</a:t>
            </a:r>
            <a:r>
              <a:rPr lang="en-US" altLang="ko-KR" dirty="0">
                <a:latin typeface="+mn-ea"/>
                <a:sym typeface="Wingdings"/>
              </a:rPr>
              <a:t>.</a:t>
            </a:r>
            <a:r>
              <a:rPr lang="ko-KR" altLang="en-US" dirty="0">
                <a:latin typeface="+mn-ea"/>
                <a:sym typeface="Wingdings"/>
              </a:rPr>
              <a:t> 열기 클릭 시</a:t>
            </a:r>
            <a:r>
              <a:rPr lang="en-US" altLang="ko-KR" dirty="0">
                <a:latin typeface="+mn-ea"/>
                <a:sym typeface="Wingdings"/>
              </a:rPr>
              <a:t>,</a:t>
            </a:r>
            <a:r>
              <a:rPr lang="ko-KR" altLang="en-US" dirty="0">
                <a:latin typeface="+mn-ea"/>
                <a:sym typeface="Wingdings"/>
              </a:rPr>
              <a:t> 매니저 이외의 이름 확인 가능</a:t>
            </a:r>
            <a:endParaRPr lang="en-US" altLang="ko-KR" dirty="0">
              <a:latin typeface="+mn-ea"/>
              <a:sym typeface="Wingdings"/>
            </a:endParaRPr>
          </a:p>
          <a:p>
            <a:pPr lvl="1"/>
            <a:r>
              <a:rPr lang="ko-KR" altLang="en-US" dirty="0">
                <a:latin typeface="+mn-ea"/>
                <a:sym typeface="Wingdings"/>
              </a:rPr>
              <a:t>그룹</a:t>
            </a:r>
            <a:r>
              <a:rPr lang="en-US" altLang="ko-KR" dirty="0">
                <a:latin typeface="+mn-ea"/>
                <a:sym typeface="Wingdings"/>
              </a:rPr>
              <a:t> (</a:t>
            </a:r>
            <a:r>
              <a:rPr lang="ko-KR" altLang="en-US" dirty="0">
                <a:latin typeface="+mn-ea"/>
                <a:sym typeface="Wingdings"/>
              </a:rPr>
              <a:t>전체 그룹 수</a:t>
            </a:r>
            <a:r>
              <a:rPr lang="en-US" altLang="ko-KR" dirty="0">
                <a:latin typeface="+mn-ea"/>
                <a:sym typeface="Wingdings"/>
              </a:rPr>
              <a:t>)</a:t>
            </a:r>
          </a:p>
          <a:p>
            <a:pPr lvl="2"/>
            <a:r>
              <a:rPr kumimoji="1" lang="ko-KR" altLang="en-US" dirty="0">
                <a:latin typeface="+mn-ea"/>
                <a:cs typeface="Nanum Gothic" charset="-127"/>
              </a:rPr>
              <a:t>대표 그룹명 및 이외 그룹수 확인 가능</a:t>
            </a:r>
            <a:endParaRPr kumimoji="1" lang="en-US" altLang="ko-KR" dirty="0">
              <a:latin typeface="+mn-ea"/>
              <a:cs typeface="Nanum Gothic" charset="-127"/>
            </a:endParaRPr>
          </a:p>
          <a:p>
            <a:pPr lvl="2"/>
            <a:r>
              <a:rPr lang="ko-KR" altLang="en-US" dirty="0">
                <a:latin typeface="+mn-ea"/>
                <a:sym typeface="Wingdings"/>
              </a:rPr>
              <a:t>편집 클릭 </a:t>
            </a:r>
            <a:r>
              <a:rPr lang="en-US" altLang="ko-KR" dirty="0">
                <a:latin typeface="+mn-ea"/>
                <a:sym typeface="Wingdings"/>
              </a:rPr>
              <a:t>&gt;</a:t>
            </a:r>
            <a:r>
              <a:rPr lang="ko-KR" altLang="en-US" dirty="0">
                <a:latin typeface="+mn-ea"/>
                <a:sym typeface="Wingdings"/>
              </a:rPr>
              <a:t> 그룹 편집 팝업 출력 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[033.2]</a:t>
            </a:r>
            <a:endParaRPr kumimoji="1" lang="en-US" altLang="ko-KR" dirty="0">
              <a:latin typeface="+mn-ea"/>
              <a:cs typeface="Nanum Gothic" charset="-127"/>
            </a:endParaRPr>
          </a:p>
          <a:p>
            <a:pPr lvl="3"/>
            <a:r>
              <a:rPr kumimoji="1" lang="ko-KR" altLang="en-US" dirty="0">
                <a:latin typeface="+mn-ea"/>
                <a:cs typeface="Nanum Gothic" charset="-127"/>
              </a:rPr>
              <a:t>그룹명 클릭 </a:t>
            </a:r>
            <a:r>
              <a:rPr kumimoji="1" lang="en-US" altLang="ko-KR" dirty="0">
                <a:latin typeface="+mn-ea"/>
                <a:cs typeface="Nanum Gothic" charset="-127"/>
              </a:rPr>
              <a:t>&gt;</a:t>
            </a:r>
            <a:r>
              <a:rPr kumimoji="1" lang="ko-KR" altLang="en-US" dirty="0">
                <a:latin typeface="+mn-ea"/>
                <a:cs typeface="Nanum Gothic" charset="-127"/>
              </a:rPr>
              <a:t> 그룹 관리 화면으로 이동 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[M-Core]WF-X1-Users</a:t>
            </a:r>
            <a:endParaRPr kumimoji="1" lang="en-US" altLang="ko-KR" dirty="0">
              <a:latin typeface="+mn-ea"/>
            </a:endParaRPr>
          </a:p>
          <a:p>
            <a:pPr lvl="2"/>
            <a:r>
              <a:rPr lang="en-US" altLang="ko-KR" dirty="0">
                <a:latin typeface="+mn-ea"/>
                <a:sym typeface="Wingdings"/>
              </a:rPr>
              <a:t>more</a:t>
            </a:r>
          </a:p>
          <a:p>
            <a:pPr lvl="3"/>
            <a:r>
              <a:rPr lang="ko-KR" altLang="en-US" dirty="0">
                <a:latin typeface="+mn-ea"/>
                <a:sym typeface="Wingdings"/>
              </a:rPr>
              <a:t>닫혀있는 상태가 초기 상태임</a:t>
            </a:r>
            <a:r>
              <a:rPr lang="en-US" altLang="ko-KR" dirty="0">
                <a:latin typeface="+mn-ea"/>
                <a:sym typeface="Wingdings"/>
              </a:rPr>
              <a:t>.</a:t>
            </a:r>
            <a:r>
              <a:rPr lang="ko-KR" altLang="en-US" dirty="0">
                <a:latin typeface="+mn-ea"/>
                <a:sym typeface="Wingdings"/>
              </a:rPr>
              <a:t> </a:t>
            </a:r>
            <a:endParaRPr lang="en-US" altLang="ko-KR" dirty="0">
              <a:latin typeface="+mn-ea"/>
              <a:sym typeface="Wingdings"/>
            </a:endParaRPr>
          </a:p>
          <a:p>
            <a:pPr lvl="3"/>
            <a:r>
              <a:rPr lang="ko-KR" altLang="en-US" dirty="0">
                <a:latin typeface="+mn-ea"/>
                <a:sym typeface="Wingdings"/>
              </a:rPr>
              <a:t>닫기</a:t>
            </a:r>
            <a:r>
              <a:rPr lang="en-US" altLang="ko-KR" dirty="0">
                <a:latin typeface="+mn-ea"/>
                <a:sym typeface="Wingdings"/>
              </a:rPr>
              <a:t>/</a:t>
            </a:r>
            <a:r>
              <a:rPr lang="ko-KR" altLang="en-US" dirty="0">
                <a:latin typeface="+mn-ea"/>
                <a:sym typeface="Wingdings"/>
              </a:rPr>
              <a:t>열기</a:t>
            </a:r>
            <a:r>
              <a:rPr lang="en-US" altLang="ko-KR" dirty="0">
                <a:latin typeface="+mn-ea"/>
                <a:sym typeface="Wingdings"/>
              </a:rPr>
              <a:t>(default)</a:t>
            </a:r>
            <a:r>
              <a:rPr lang="ko-KR" altLang="en-US" dirty="0">
                <a:latin typeface="+mn-ea"/>
                <a:sym typeface="Wingdings"/>
              </a:rPr>
              <a:t> 토글</a:t>
            </a:r>
            <a:r>
              <a:rPr lang="en-US" altLang="ko-KR" dirty="0">
                <a:latin typeface="+mn-ea"/>
                <a:sym typeface="Wingdings"/>
              </a:rPr>
              <a:t>.</a:t>
            </a:r>
            <a:r>
              <a:rPr lang="ko-KR" altLang="en-US" dirty="0">
                <a:latin typeface="+mn-ea"/>
                <a:sym typeface="Wingdings"/>
              </a:rPr>
              <a:t> 열기 클릭 시</a:t>
            </a:r>
            <a:r>
              <a:rPr lang="en-US" altLang="ko-KR" dirty="0">
                <a:latin typeface="+mn-ea"/>
                <a:sym typeface="Wingdings"/>
              </a:rPr>
              <a:t>,</a:t>
            </a:r>
            <a:r>
              <a:rPr lang="ko-KR" altLang="en-US" dirty="0">
                <a:latin typeface="+mn-ea"/>
                <a:sym typeface="Wingdings"/>
              </a:rPr>
              <a:t> 대표 그룹 이외의 그룹 이름 확인 및 그룹 관리 화면으로 이동 가능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ea typeface="+mn-ea"/>
              </a:rPr>
              <a:t>4.2.1 </a:t>
            </a:r>
            <a:r>
              <a:rPr kumimoji="1" lang="ko-KR" altLang="en-US" dirty="0">
                <a:latin typeface="+mn-ea"/>
                <a:ea typeface="+mn-ea"/>
              </a:rPr>
              <a:t>디스커버리 퍼미션 상세 정보</a:t>
            </a:r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4.2 ADMINISTRATION &gt; Users 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Discovery permission</a:t>
            </a:r>
            <a:r>
              <a:rPr kumimoji="1" lang="ko-KR" altLang="en-US" b="1" dirty="0">
                <a:latin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cs typeface="Malgun Gothic" charset="-127"/>
              </a:rPr>
              <a:t>details(1)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44372" y="982704"/>
            <a:ext cx="107117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dirty="0">
                <a:solidFill>
                  <a:prstClr val="black"/>
                </a:solidFill>
                <a:latin typeface="+mn-ea"/>
                <a:cs typeface="Malgun Gothic" charset="-127"/>
              </a:rPr>
              <a:t>Permission name</a:t>
            </a:r>
          </a:p>
        </p:txBody>
      </p:sp>
      <p:sp>
        <p:nvSpPr>
          <p:cNvPr id="27" name="제목 2"/>
          <p:cNvSpPr txBox="1">
            <a:spLocks/>
          </p:cNvSpPr>
          <p:nvPr/>
        </p:nvSpPr>
        <p:spPr bwMode="auto">
          <a:xfrm>
            <a:off x="419391" y="1410497"/>
            <a:ext cx="1006556" cy="322183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Name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Description</a:t>
            </a:r>
          </a:p>
        </p:txBody>
      </p:sp>
      <p:sp>
        <p:nvSpPr>
          <p:cNvPr id="31" name="Username Box"/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1408626" y="1480179"/>
            <a:ext cx="2547323" cy="158839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 Regular" charset="-127"/>
              </a:rPr>
              <a:t>Shared workspace</a:t>
            </a:r>
          </a:p>
        </p:txBody>
      </p:sp>
      <p:sp>
        <p:nvSpPr>
          <p:cNvPr id="32" name="Username Box"/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1408626" y="1679569"/>
            <a:ext cx="2820054" cy="297924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 Regular" charset="-127"/>
              </a:rPr>
              <a:t>퍼미션 설명 퍼미션 설명 퍼미션 설명 퍼미션 설명 퍼미션 설명 퍼미션 설명 퍼미션 설명 퍼미션 설명</a:t>
            </a:r>
            <a:endParaRPr kumimoji="1"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 Regular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45246" y="131556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2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405900" y="889217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42" name="제목 2"/>
          <p:cNvSpPr txBox="1">
            <a:spLocks/>
          </p:cNvSpPr>
          <p:nvPr/>
        </p:nvSpPr>
        <p:spPr bwMode="auto">
          <a:xfrm>
            <a:off x="319046" y="1242582"/>
            <a:ext cx="2326266" cy="188619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600" b="1" dirty="0">
                <a:latin typeface="+mn-ea"/>
                <a:ea typeface="+mn-ea"/>
                <a:cs typeface="Malgun Gothic" charset="-127"/>
              </a:rPr>
              <a:t>Information</a:t>
            </a:r>
          </a:p>
        </p:txBody>
      </p:sp>
      <p:sp>
        <p:nvSpPr>
          <p:cNvPr id="52" name="제목 2"/>
          <p:cNvSpPr txBox="1">
            <a:spLocks/>
          </p:cNvSpPr>
          <p:nvPr/>
        </p:nvSpPr>
        <p:spPr bwMode="auto">
          <a:xfrm>
            <a:off x="1327943" y="2408417"/>
            <a:ext cx="2808185" cy="278398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rPr>
              <a:t>‘John Smith’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rPr>
              <a:t> and 11 more members.</a:t>
            </a:r>
          </a:p>
        </p:txBody>
      </p:sp>
      <p:sp>
        <p:nvSpPr>
          <p:cNvPr id="53" name="제목 2"/>
          <p:cNvSpPr txBox="1">
            <a:spLocks/>
          </p:cNvSpPr>
          <p:nvPr/>
        </p:nvSpPr>
        <p:spPr bwMode="auto">
          <a:xfrm>
            <a:off x="419391" y="2366314"/>
            <a:ext cx="893433" cy="1187211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Members(12)</a:t>
            </a:r>
          </a:p>
          <a:p>
            <a:pPr>
              <a:lnSpc>
                <a:spcPct val="200000"/>
              </a:lnSpc>
            </a:pP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Malgun Gothic" charset="-127"/>
            </a:endParaRPr>
          </a:p>
          <a:p>
            <a:pPr>
              <a:lnSpc>
                <a:spcPct val="200000"/>
              </a:lnSpc>
            </a:pP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Malgun Gothic" charset="-127"/>
            </a:endParaRPr>
          </a:p>
          <a:p>
            <a:pPr>
              <a:lnSpc>
                <a:spcPct val="200000"/>
              </a:lnSpc>
            </a:pP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Malgun Gothic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Groups(1,300)</a:t>
            </a:r>
          </a:p>
        </p:txBody>
      </p:sp>
      <p:sp>
        <p:nvSpPr>
          <p:cNvPr id="54" name="타원 53"/>
          <p:cNvSpPr/>
          <p:nvPr/>
        </p:nvSpPr>
        <p:spPr>
          <a:xfrm>
            <a:off x="200155" y="2107134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3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cxnSp>
        <p:nvCxnSpPr>
          <p:cNvPr id="55" name="직선 연결선[R] 54"/>
          <p:cNvCxnSpPr/>
          <p:nvPr/>
        </p:nvCxnSpPr>
        <p:spPr>
          <a:xfrm>
            <a:off x="405900" y="2020578"/>
            <a:ext cx="90173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제목 2"/>
          <p:cNvSpPr txBox="1">
            <a:spLocks/>
          </p:cNvSpPr>
          <p:nvPr/>
        </p:nvSpPr>
        <p:spPr bwMode="auto">
          <a:xfrm>
            <a:off x="319046" y="2033655"/>
            <a:ext cx="2326266" cy="188619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600" b="1" dirty="0">
                <a:latin typeface="+mn-ea"/>
                <a:ea typeface="+mn-ea"/>
                <a:cs typeface="Malgun Gothic" charset="-127"/>
              </a:rPr>
              <a:t>Users</a:t>
            </a:r>
          </a:p>
        </p:txBody>
      </p:sp>
      <p:sp>
        <p:nvSpPr>
          <p:cNvPr id="57" name="제목 2"/>
          <p:cNvSpPr txBox="1">
            <a:spLocks/>
          </p:cNvSpPr>
          <p:nvPr/>
        </p:nvSpPr>
        <p:spPr bwMode="auto">
          <a:xfrm>
            <a:off x="1327943" y="3151963"/>
            <a:ext cx="2808185" cy="278398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‘the first group name’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and 1,299 more groups.</a:t>
            </a:r>
          </a:p>
        </p:txBody>
      </p:sp>
      <p:grpSp>
        <p:nvGrpSpPr>
          <p:cNvPr id="59" name="그룹 58"/>
          <p:cNvGrpSpPr/>
          <p:nvPr/>
        </p:nvGrpSpPr>
        <p:grpSpPr>
          <a:xfrm>
            <a:off x="1435706" y="2612001"/>
            <a:ext cx="232450" cy="95164"/>
            <a:chOff x="1365099" y="4060407"/>
            <a:chExt cx="260502" cy="106648"/>
          </a:xfrm>
        </p:grpSpPr>
        <p:sp>
          <p:nvSpPr>
            <p:cNvPr id="60" name="제목 2"/>
            <p:cNvSpPr txBox="1">
              <a:spLocks/>
            </p:cNvSpPr>
            <p:nvPr/>
          </p:nvSpPr>
          <p:spPr bwMode="auto">
            <a:xfrm>
              <a:off x="1433965" y="4060407"/>
              <a:ext cx="191636" cy="106648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lIns="0" tIns="0" rIns="0" bIns="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en-US" altLang="ko-KR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  <a:cs typeface="Malgun Gothic" charset="-127"/>
                </a:rPr>
                <a:t>more</a:t>
              </a:r>
            </a:p>
          </p:txBody>
        </p:sp>
        <p:sp>
          <p:nvSpPr>
            <p:cNvPr id="61" name="L 도형 60"/>
            <p:cNvSpPr/>
            <p:nvPr/>
          </p:nvSpPr>
          <p:spPr>
            <a:xfrm rot="8100000">
              <a:off x="1365099" y="4100900"/>
              <a:ext cx="45719" cy="45719"/>
            </a:xfrm>
            <a:prstGeom prst="corner">
              <a:avLst>
                <a:gd name="adj1" fmla="val 17241"/>
                <a:gd name="adj2" fmla="val 17241"/>
              </a:avLst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62" name="제목 2"/>
          <p:cNvSpPr txBox="1">
            <a:spLocks/>
          </p:cNvSpPr>
          <p:nvPr/>
        </p:nvSpPr>
        <p:spPr bwMode="auto">
          <a:xfrm>
            <a:off x="1327943" y="2676090"/>
            <a:ext cx="5154883" cy="278398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Member name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 </a:t>
            </a: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Member name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</a:t>
            </a: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Member name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</a:t>
            </a: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Member name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</a:t>
            </a: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Member name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</a:t>
            </a: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Member name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</a:t>
            </a: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Member name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</a:t>
            </a: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Member name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</a:t>
            </a: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Member name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</a:t>
            </a: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Member name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</a:t>
            </a: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Member name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</a:t>
            </a: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Member name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</a:t>
            </a:r>
            <a:endParaRPr lang="en-US" altLang="ko-KR" sz="600" u="sng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Malgun Gothic" charset="-127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1435706" y="3331400"/>
            <a:ext cx="232450" cy="95164"/>
            <a:chOff x="1365099" y="4060407"/>
            <a:chExt cx="260502" cy="106648"/>
          </a:xfrm>
        </p:grpSpPr>
        <p:sp>
          <p:nvSpPr>
            <p:cNvPr id="64" name="제목 2"/>
            <p:cNvSpPr txBox="1">
              <a:spLocks/>
            </p:cNvSpPr>
            <p:nvPr/>
          </p:nvSpPr>
          <p:spPr bwMode="auto">
            <a:xfrm>
              <a:off x="1433965" y="4060407"/>
              <a:ext cx="191636" cy="106648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lIns="0" tIns="0" rIns="0" bIns="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en-US" altLang="ko-KR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  <a:cs typeface="Malgun Gothic" charset="-127"/>
                </a:rPr>
                <a:t>more</a:t>
              </a:r>
            </a:p>
          </p:txBody>
        </p:sp>
        <p:sp>
          <p:nvSpPr>
            <p:cNvPr id="65" name="L 도형 64"/>
            <p:cNvSpPr/>
            <p:nvPr/>
          </p:nvSpPr>
          <p:spPr>
            <a:xfrm rot="8100000">
              <a:off x="1365099" y="4100900"/>
              <a:ext cx="45719" cy="45719"/>
            </a:xfrm>
            <a:prstGeom prst="corner">
              <a:avLst>
                <a:gd name="adj1" fmla="val 17241"/>
                <a:gd name="adj2" fmla="val 17241"/>
              </a:avLst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66" name="제목 2"/>
          <p:cNvSpPr txBox="1">
            <a:spLocks/>
          </p:cNvSpPr>
          <p:nvPr/>
        </p:nvSpPr>
        <p:spPr bwMode="auto">
          <a:xfrm>
            <a:off x="1327943" y="3395489"/>
            <a:ext cx="5154883" cy="278398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Group name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... </a:t>
            </a: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Group name</a:t>
            </a:r>
          </a:p>
        </p:txBody>
      </p:sp>
      <p:grpSp>
        <p:nvGrpSpPr>
          <p:cNvPr id="70" name="그룹 69"/>
          <p:cNvGrpSpPr/>
          <p:nvPr/>
        </p:nvGrpSpPr>
        <p:grpSpPr>
          <a:xfrm>
            <a:off x="534430" y="2206651"/>
            <a:ext cx="1267257" cy="192374"/>
            <a:chOff x="2924883" y="3739672"/>
            <a:chExt cx="1267257" cy="192374"/>
          </a:xfrm>
        </p:grpSpPr>
        <p:sp>
          <p:nvSpPr>
            <p:cNvPr id="71" name="제목 2"/>
            <p:cNvSpPr txBox="1">
              <a:spLocks/>
            </p:cNvSpPr>
            <p:nvPr/>
          </p:nvSpPr>
          <p:spPr bwMode="auto">
            <a:xfrm>
              <a:off x="2940002" y="3739672"/>
              <a:ext cx="1252138" cy="192374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lIns="108000" tIns="36000" rIns="36000" bIns="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sz="6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Malgun Gothic" charset="-127"/>
                </a:rPr>
                <a:t>email to all users</a:t>
              </a:r>
            </a:p>
          </p:txBody>
        </p:sp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4883" y="3809643"/>
              <a:ext cx="91811" cy="91811"/>
            </a:xfrm>
            <a:prstGeom prst="rect">
              <a:avLst/>
            </a:prstGeom>
          </p:spPr>
        </p:pic>
      </p:grpSp>
      <p:sp>
        <p:nvSpPr>
          <p:cNvPr id="73" name="타원 72"/>
          <p:cNvSpPr/>
          <p:nvPr/>
        </p:nvSpPr>
        <p:spPr>
          <a:xfrm>
            <a:off x="351523" y="2248179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prstClr val="white"/>
                </a:solidFill>
                <a:latin typeface="+mn-ea"/>
                <a:cs typeface="Nanum Gothic" charset="-127"/>
              </a:rPr>
              <a:t>3.1</a:t>
            </a:r>
            <a:endParaRPr lang="ko-KR" altLang="en-US" sz="6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351523" y="244932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prstClr val="white"/>
                </a:solidFill>
                <a:latin typeface="+mn-ea"/>
                <a:cs typeface="Nanum Gothic" charset="-127"/>
              </a:rPr>
              <a:t>3.2</a:t>
            </a:r>
            <a:endParaRPr lang="ko-KR" altLang="en-US" sz="6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351523" y="3171655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prstClr val="white"/>
                </a:solidFill>
                <a:latin typeface="+mn-ea"/>
                <a:cs typeface="Nanum Gothic" charset="-127"/>
              </a:rPr>
              <a:t>3.3</a:t>
            </a:r>
            <a:endParaRPr lang="ko-KR" altLang="en-US" sz="6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2755591" y="2460079"/>
            <a:ext cx="240816" cy="1043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600" u="sng" dirty="0">
                <a:solidFill>
                  <a:srgbClr val="0070C0"/>
                </a:solidFill>
                <a:latin typeface="+mn-ea"/>
                <a:cs typeface="Nanum Gothic" charset="-127"/>
              </a:rPr>
              <a:t>Edit</a:t>
            </a:r>
            <a:endParaRPr lang="ko-KR" altLang="en-US" sz="600" b="1" u="sng" dirty="0">
              <a:solidFill>
                <a:srgbClr val="0070C0"/>
              </a:solidFill>
              <a:latin typeface="+mn-ea"/>
              <a:cs typeface="Nanum Gothic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3093041" y="3188214"/>
            <a:ext cx="240816" cy="1043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600" u="sng" dirty="0">
                <a:solidFill>
                  <a:srgbClr val="0070C0"/>
                </a:solidFill>
                <a:latin typeface="+mn-ea"/>
                <a:cs typeface="Nanum Gothic" charset="-127"/>
              </a:rPr>
              <a:t>Edit</a:t>
            </a:r>
            <a:endParaRPr lang="ko-KR" altLang="en-US" sz="600" b="1" u="sng" dirty="0">
              <a:solidFill>
                <a:srgbClr val="0070C0"/>
              </a:solidFill>
              <a:latin typeface="+mn-ea"/>
              <a:cs typeface="Nanum Gothic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1531002" y="98940"/>
            <a:ext cx="316408" cy="161707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b="1">
                <a:solidFill>
                  <a:schemeClr val="bg1"/>
                </a:solidFill>
                <a:latin typeface="+mn-ea"/>
                <a:cs typeface="Nanum Gothic" charset="-127"/>
              </a:rPr>
              <a:t>3.0</a:t>
            </a:r>
            <a:endParaRPr kumimoji="1" lang="ko-KR" alt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40" name="아래쪽 화살표[D] 39"/>
          <p:cNvSpPr/>
          <p:nvPr/>
        </p:nvSpPr>
        <p:spPr>
          <a:xfrm rot="16200000">
            <a:off x="2473239" y="3483160"/>
            <a:ext cx="45719" cy="46489"/>
          </a:xfrm>
          <a:prstGeom prst="downArrow">
            <a:avLst>
              <a:gd name="adj1" fmla="val 33488"/>
              <a:gd name="adj2" fmla="val 50000"/>
            </a:avLst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2955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/>
        </p:nvGrpSpPr>
        <p:grpSpPr>
          <a:xfrm>
            <a:off x="2308789" y="1631587"/>
            <a:ext cx="1885285" cy="206131"/>
            <a:chOff x="4281511" y="1671160"/>
            <a:chExt cx="2817349" cy="308040"/>
          </a:xfrm>
        </p:grpSpPr>
        <p:sp>
          <p:nvSpPr>
            <p:cNvPr id="53" name="제목 2"/>
            <p:cNvSpPr txBox="1">
              <a:spLocks/>
            </p:cNvSpPr>
            <p:nvPr/>
          </p:nvSpPr>
          <p:spPr bwMode="auto">
            <a:xfrm>
              <a:off x="4376955" y="1671160"/>
              <a:ext cx="2721905" cy="29262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xtLst/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Search by</a:t>
              </a:r>
              <a:r>
                <a:rPr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 </a:t>
              </a: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full name or username</a:t>
              </a:r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1511" y="1770429"/>
              <a:ext cx="137742" cy="137742"/>
            </a:xfrm>
            <a:prstGeom prst="rect">
              <a:avLst/>
            </a:prstGeom>
          </p:spPr>
        </p:pic>
        <p:cxnSp>
          <p:nvCxnSpPr>
            <p:cNvPr id="55" name="직선 연결선[R] 54"/>
            <p:cNvCxnSpPr/>
            <p:nvPr/>
          </p:nvCxnSpPr>
          <p:spPr>
            <a:xfrm>
              <a:off x="4281511" y="1979200"/>
              <a:ext cx="270911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직사각형 58"/>
          <p:cNvSpPr/>
          <p:nvPr/>
        </p:nvSpPr>
        <p:spPr>
          <a:xfrm>
            <a:off x="2281118" y="1848035"/>
            <a:ext cx="1833682" cy="60365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pPr>
              <a:lnSpc>
                <a:spcPct val="150000"/>
              </a:lnSpc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☐ All (15 / 1,039)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-----------------------------------------------------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☐ name (Username)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☐ Administrator (admin)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☑ John Smith (</a:t>
            </a:r>
            <a:r>
              <a:rPr kumimoji="1" lang="en-US" altLang="ko-KR" sz="600" dirty="0" err="1">
                <a:solidFill>
                  <a:schemeClr val="tx1"/>
                </a:solidFill>
                <a:latin typeface="+mn-ea"/>
                <a:cs typeface="Nanum Gothic" charset="-127"/>
              </a:rPr>
              <a:t>polaris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)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4.2.2</a:t>
            </a:r>
            <a:r>
              <a:rPr lang="ko-KR" altLang="en-US" dirty="0">
                <a:latin typeface="+mn-ea"/>
                <a:ea typeface="+mn-ea"/>
              </a:rPr>
              <a:t> 멤버 편집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4.2 ADMINISTRATION &gt; Users 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Discovery permission</a:t>
            </a:r>
            <a:r>
              <a:rPr kumimoji="1" lang="ko-KR" altLang="en-US" b="1" dirty="0">
                <a:latin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cs typeface="Malgun Gothic" charset="-127"/>
              </a:rPr>
              <a:t>details(2)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9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</a:rPr>
              <a:pPr/>
              <a:t>23</a:t>
            </a:fld>
            <a:endParaRPr lang="ko-KR" altLang="en-US" dirty="0">
              <a:solidFill>
                <a:schemeClr val="accent4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>
                <a:latin typeface="+mn-ea"/>
                <a:ea typeface="+mn-ea"/>
              </a:rPr>
              <a:t>멤버 탭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선택된 멤버 수 표시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  <a:r>
              <a:rPr kumimoji="1" lang="ko-KR" altLang="en-US" dirty="0">
                <a:latin typeface="+mn-ea"/>
                <a:ea typeface="+mn-ea"/>
              </a:rPr>
              <a:t> 선택값 변경에 따라 바뀜</a:t>
            </a:r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멤버 전체 목록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sym typeface="Wingdings"/>
              </a:rPr>
              <a:t>검색 범위 </a:t>
            </a:r>
            <a:r>
              <a:rPr kumimoji="1" lang="en-US" altLang="ko-KR" dirty="0">
                <a:latin typeface="+mn-ea"/>
                <a:sym typeface="Wingdings"/>
              </a:rPr>
              <a:t>:</a:t>
            </a:r>
            <a:r>
              <a:rPr kumimoji="1" lang="ko-KR" altLang="en-US" dirty="0">
                <a:latin typeface="+mn-ea"/>
                <a:sym typeface="Wingdings"/>
              </a:rPr>
              <a:t> 이름 </a:t>
            </a:r>
            <a:r>
              <a:rPr kumimoji="1" lang="en-US" altLang="ko-KR" dirty="0">
                <a:latin typeface="+mn-ea"/>
                <a:sym typeface="Wingdings"/>
              </a:rPr>
              <a:t>/</a:t>
            </a:r>
            <a:r>
              <a:rPr kumimoji="1" lang="ko-KR" altLang="en-US" dirty="0">
                <a:latin typeface="+mn-ea"/>
                <a:sym typeface="Wingdings"/>
              </a:rPr>
              <a:t> 아이디 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[M-Core]</a:t>
            </a:r>
            <a:r>
              <a:rPr lang="mr-IN" altLang="ko-KR" dirty="0">
                <a:solidFill>
                  <a:srgbClr val="00B0F0"/>
                </a:solidFill>
                <a:latin typeface="+mn-ea"/>
                <a:sym typeface="Wingdings"/>
              </a:rPr>
              <a:t>WF-A1-Common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목록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정렬 </a:t>
            </a:r>
            <a:r>
              <a:rPr kumimoji="1" lang="en-US" altLang="ko-KR" dirty="0">
                <a:latin typeface="+mn-ea"/>
                <a:ea typeface="+mn-ea"/>
              </a:rPr>
              <a:t>:</a:t>
            </a:r>
            <a:r>
              <a:rPr kumimoji="1" lang="ko-KR" altLang="en-US" dirty="0">
                <a:latin typeface="+mn-ea"/>
                <a:ea typeface="+mn-ea"/>
              </a:rPr>
              <a:t> 이름 오름차순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목록 구성요소</a:t>
            </a:r>
            <a:endParaRPr kumimoji="1" lang="en-US" altLang="ko-KR" dirty="0">
              <a:latin typeface="+mn-ea"/>
            </a:endParaRPr>
          </a:p>
          <a:p>
            <a:pPr lvl="3"/>
            <a:r>
              <a:rPr kumimoji="1" lang="ko-KR" altLang="en-US" dirty="0">
                <a:latin typeface="+mn-ea"/>
              </a:rPr>
              <a:t>전체</a:t>
            </a:r>
            <a:r>
              <a:rPr kumimoji="1" lang="en-US" altLang="ko-KR" dirty="0">
                <a:latin typeface="+mn-ea"/>
              </a:rPr>
              <a:t> </a:t>
            </a:r>
            <a:r>
              <a:rPr kumimoji="1" lang="ko-KR" altLang="en-US" dirty="0">
                <a:latin typeface="+mn-ea"/>
              </a:rPr>
              <a:t>목록 </a:t>
            </a:r>
            <a:r>
              <a:rPr kumimoji="1" lang="en-US" altLang="ko-KR" dirty="0">
                <a:latin typeface="+mn-ea"/>
              </a:rPr>
              <a:t>(</a:t>
            </a:r>
            <a:r>
              <a:rPr kumimoji="1" lang="ko-KR" altLang="en-US" dirty="0">
                <a:latin typeface="+mn-ea"/>
              </a:rPr>
              <a:t>현재 목록 수 </a:t>
            </a:r>
            <a:r>
              <a:rPr kumimoji="1" lang="en-US" altLang="ko-KR" dirty="0">
                <a:latin typeface="+mn-ea"/>
              </a:rPr>
              <a:t>/</a:t>
            </a:r>
            <a:r>
              <a:rPr kumimoji="1" lang="ko-KR" altLang="en-US" dirty="0">
                <a:latin typeface="+mn-ea"/>
              </a:rPr>
              <a:t> 전체 목록 수</a:t>
            </a:r>
            <a:r>
              <a:rPr kumimoji="1" lang="en-US" altLang="ko-KR" dirty="0">
                <a:latin typeface="+mn-ea"/>
              </a:rPr>
              <a:t>)</a:t>
            </a:r>
          </a:p>
          <a:p>
            <a:pPr lvl="4"/>
            <a:r>
              <a:rPr kumimoji="1" lang="ko-KR" altLang="en-US" dirty="0">
                <a:latin typeface="+mn-ea"/>
              </a:rPr>
              <a:t>현재 목록 수 </a:t>
            </a:r>
            <a:r>
              <a:rPr kumimoji="1" lang="en-US" altLang="ko-KR" dirty="0">
                <a:latin typeface="+mn-ea"/>
              </a:rPr>
              <a:t>:</a:t>
            </a:r>
            <a:r>
              <a:rPr kumimoji="1" lang="ko-KR" altLang="en-US" dirty="0">
                <a:latin typeface="+mn-ea"/>
              </a:rPr>
              <a:t> 검색된 결과 목록 수</a:t>
            </a:r>
            <a:r>
              <a:rPr kumimoji="1" lang="en-US" altLang="ko-KR" dirty="0">
                <a:latin typeface="+mn-ea"/>
              </a:rPr>
              <a:t>.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(</a:t>
            </a:r>
            <a:r>
              <a:rPr kumimoji="1" lang="ko-KR" altLang="en-US" dirty="0">
                <a:latin typeface="+mn-ea"/>
              </a:rPr>
              <a:t>메타트론 전체 멤버수가 아님</a:t>
            </a:r>
            <a:r>
              <a:rPr kumimoji="1" lang="en-US" altLang="ko-KR" dirty="0">
                <a:latin typeface="+mn-ea"/>
              </a:rPr>
              <a:t>)</a:t>
            </a:r>
          </a:p>
          <a:p>
            <a:pPr lvl="4"/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전체 목록 선택 후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,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 목록을 더 불러오면 전체 목록 선택이 해제됨</a:t>
            </a:r>
            <a:endParaRPr kumimoji="1" lang="en-US" altLang="ko-KR" dirty="0">
              <a:solidFill>
                <a:srgbClr val="FF0000"/>
              </a:solidFill>
              <a:latin typeface="+mn-ea"/>
            </a:endParaRPr>
          </a:p>
          <a:p>
            <a:pPr lvl="3"/>
            <a:r>
              <a:rPr kumimoji="1" lang="ko-KR" altLang="en-US" dirty="0">
                <a:latin typeface="+mn-ea"/>
              </a:rPr>
              <a:t>사용자 이름 </a:t>
            </a:r>
            <a:r>
              <a:rPr kumimoji="1" lang="en-US" altLang="ko-KR" dirty="0">
                <a:latin typeface="+mn-ea"/>
              </a:rPr>
              <a:t>(username)</a:t>
            </a:r>
          </a:p>
          <a:p>
            <a:pPr lvl="3"/>
            <a:r>
              <a:rPr kumimoji="1" lang="ko-KR" altLang="en-US" dirty="0">
                <a:latin typeface="+mn-ea"/>
              </a:rPr>
              <a:t>선택 박스</a:t>
            </a:r>
            <a:endParaRPr kumimoji="1" lang="en-US" altLang="ko-KR" dirty="0">
              <a:latin typeface="+mn-ea"/>
            </a:endParaRPr>
          </a:p>
          <a:p>
            <a:pPr lvl="4"/>
            <a:r>
              <a:rPr kumimoji="1" lang="ko-KR" altLang="en-US" dirty="0">
                <a:latin typeface="+mn-ea"/>
              </a:rPr>
              <a:t>선택 해제 상태에서 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검색 결과 목록 전부 선택</a:t>
            </a:r>
            <a:endParaRPr kumimoji="1" lang="en-US" altLang="ko-KR" dirty="0">
              <a:latin typeface="+mn-ea"/>
            </a:endParaRPr>
          </a:p>
          <a:p>
            <a:pPr lvl="4"/>
            <a:r>
              <a:rPr kumimoji="1" lang="ko-KR" altLang="en-US" dirty="0">
                <a:latin typeface="+mn-ea"/>
              </a:rPr>
              <a:t>선택 상태에서 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검색 결과 목록 전부 선택해제</a:t>
            </a:r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선택 목록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선택 수 표시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kumimoji="1" lang="ko-KR" altLang="en-US" dirty="0">
                <a:latin typeface="+mn-ea"/>
              </a:rPr>
              <a:t>선택값 변경에 따라 바뀜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목록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정렬 </a:t>
            </a:r>
            <a:r>
              <a:rPr kumimoji="1" lang="en-US" altLang="ko-KR" dirty="0">
                <a:latin typeface="+mn-ea"/>
                <a:ea typeface="+mn-ea"/>
              </a:rPr>
              <a:t>:</a:t>
            </a:r>
            <a:r>
              <a:rPr kumimoji="1" lang="ko-KR" altLang="en-US" dirty="0">
                <a:latin typeface="+mn-ea"/>
                <a:ea typeface="+mn-ea"/>
              </a:rPr>
              <a:t> 편집</a:t>
            </a:r>
            <a:r>
              <a:rPr kumimoji="1" lang="en-US" altLang="ko-KR" dirty="0">
                <a:latin typeface="+mn-ea"/>
                <a:ea typeface="+mn-ea"/>
              </a:rPr>
              <a:t>(</a:t>
            </a:r>
            <a:r>
              <a:rPr kumimoji="1" lang="ko-KR" altLang="en-US" dirty="0">
                <a:latin typeface="+mn-ea"/>
                <a:ea typeface="+mn-ea"/>
              </a:rPr>
              <a:t>추가</a:t>
            </a:r>
            <a:r>
              <a:rPr kumimoji="1" lang="en-US" altLang="ko-KR" dirty="0">
                <a:latin typeface="+mn-ea"/>
                <a:ea typeface="+mn-ea"/>
              </a:rPr>
              <a:t>)</a:t>
            </a:r>
            <a:r>
              <a:rPr kumimoji="1" lang="ko-KR" altLang="en-US" dirty="0">
                <a:latin typeface="+mn-ea"/>
                <a:ea typeface="+mn-ea"/>
              </a:rPr>
              <a:t>순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이름 </a:t>
            </a:r>
            <a:r>
              <a:rPr kumimoji="1" lang="en-US" altLang="ko-KR" dirty="0">
                <a:latin typeface="+mn-ea"/>
                <a:ea typeface="+mn-ea"/>
              </a:rPr>
              <a:t>&amp;</a:t>
            </a:r>
            <a:r>
              <a:rPr kumimoji="1" lang="ko-KR" altLang="en-US" dirty="0">
                <a:latin typeface="+mn-ea"/>
                <a:ea typeface="+mn-ea"/>
              </a:rPr>
              <a:t> 프로필 사진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아이디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제거</a:t>
            </a:r>
            <a:endParaRPr kumimoji="1" lang="en-US" altLang="ko-KR" dirty="0">
              <a:latin typeface="+mn-ea"/>
              <a:ea typeface="+mn-ea"/>
            </a:endParaRPr>
          </a:p>
          <a:p>
            <a:pPr lvl="3"/>
            <a:r>
              <a:rPr kumimoji="1" lang="ko-KR" altLang="en-US" dirty="0">
                <a:latin typeface="+mn-ea"/>
                <a:ea typeface="+mn-ea"/>
              </a:rPr>
              <a:t>클릭 </a:t>
            </a:r>
            <a:r>
              <a:rPr kumimoji="1" lang="en-US" altLang="ko-KR" dirty="0">
                <a:latin typeface="+mn-ea"/>
                <a:ea typeface="+mn-ea"/>
              </a:rPr>
              <a:t>&gt;</a:t>
            </a:r>
            <a:r>
              <a:rPr kumimoji="1" lang="ko-KR" altLang="en-US" dirty="0">
                <a:latin typeface="+mn-ea"/>
                <a:ea typeface="+mn-ea"/>
              </a:rPr>
              <a:t> 목록 제거 </a:t>
            </a:r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ko-KR" altLang="en-US" dirty="0">
                <a:latin typeface="+mn-ea"/>
              </a:rPr>
              <a:t>버튼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취소 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팝업 닫힘 </a:t>
            </a:r>
            <a:r>
              <a:rPr kumimoji="1" lang="en-US" altLang="ko-KR" dirty="0">
                <a:latin typeface="+mn-ea"/>
              </a:rPr>
              <a:t>/</a:t>
            </a:r>
            <a:r>
              <a:rPr kumimoji="1" lang="ko-KR" altLang="en-US" dirty="0">
                <a:latin typeface="+mn-ea"/>
              </a:rPr>
              <a:t> 생성 취소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완료 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편집 완료 토스트 출력 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[003.0]</a:t>
            </a:r>
            <a:endParaRPr kumimoji="1" lang="en-US" altLang="ko-KR" dirty="0">
              <a:latin typeface="+mn-ea"/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6756538" y="86475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398221" y="1746314"/>
            <a:ext cx="3658411" cy="1222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Full name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800263" y="1746314"/>
            <a:ext cx="834635" cy="12361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username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6960767" y="830232"/>
            <a:ext cx="1099015" cy="200037"/>
            <a:chOff x="4093583" y="6193790"/>
            <a:chExt cx="2358094" cy="249130"/>
          </a:xfrm>
        </p:grpSpPr>
        <p:sp>
          <p:nvSpPr>
            <p:cNvPr id="43" name="모서리가 둥근 직사각형 127"/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Done</a:t>
              </a:r>
              <a:endParaRPr lang="ko-KR" altLang="en-US" sz="700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4" name="모서리가 둥근 직사각형 127"/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Cancel</a:t>
              </a:r>
              <a:endParaRPr lang="ko-KR" altLang="en-US" sz="700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1993449" y="649415"/>
            <a:ext cx="3653744" cy="60703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Set shared member &amp; group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987200" y="509808"/>
            <a:ext cx="281094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[033.1]</a:t>
            </a:r>
            <a:endParaRPr lang="ko-KR" altLang="en-US" sz="5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684384" y="1951098"/>
            <a:ext cx="826896" cy="12220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John Smith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800263" y="1951098"/>
            <a:ext cx="826896" cy="12220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600" dirty="0" err="1">
                <a:solidFill>
                  <a:schemeClr val="tx1"/>
                </a:solidFill>
                <a:latin typeface="+mn-ea"/>
                <a:cs typeface="Nanum Gothic" charset="-127"/>
              </a:rPr>
              <a:t>polaris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2128457" y="1386020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b="1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endParaRPr lang="ko-KR" alt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276032" y="1304879"/>
            <a:ext cx="924367" cy="27860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Member 1</a:t>
            </a:r>
            <a:endParaRPr kumimoji="1" lang="ko-KR" altLang="en-US" sz="6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3272070" y="1304879"/>
            <a:ext cx="924367" cy="27860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Group 1</a:t>
            </a:r>
            <a:endParaRPr kumimoji="1" lang="ko-KR" altLang="en-US" sz="6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15" name="직선 연결선[R] 14"/>
          <p:cNvCxnSpPr/>
          <p:nvPr/>
        </p:nvCxnSpPr>
        <p:spPr>
          <a:xfrm>
            <a:off x="4393593" y="1581428"/>
            <a:ext cx="0" cy="51514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/>
          <p:cNvCxnSpPr/>
          <p:nvPr/>
        </p:nvCxnSpPr>
        <p:spPr>
          <a:xfrm>
            <a:off x="2147116" y="1583485"/>
            <a:ext cx="591266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그룹 61"/>
          <p:cNvGrpSpPr/>
          <p:nvPr/>
        </p:nvGrpSpPr>
        <p:grpSpPr>
          <a:xfrm>
            <a:off x="1987200" y="2476396"/>
            <a:ext cx="2406393" cy="151253"/>
            <a:chOff x="153466" y="4613320"/>
            <a:chExt cx="9821807" cy="242456"/>
          </a:xfrm>
        </p:grpSpPr>
        <p:sp>
          <p:nvSpPr>
            <p:cNvPr id="63" name="자유형 62"/>
            <p:cNvSpPr/>
            <p:nvPr/>
          </p:nvSpPr>
          <p:spPr>
            <a:xfrm>
              <a:off x="153466" y="4613320"/>
              <a:ext cx="9821807" cy="190534"/>
            </a:xfrm>
            <a:custGeom>
              <a:avLst/>
              <a:gdLst>
                <a:gd name="connsiteX0" fmla="*/ 0 w 9821807"/>
                <a:gd name="connsiteY0" fmla="*/ 80682 h 190534"/>
                <a:gd name="connsiteX1" fmla="*/ 2052604 w 9821807"/>
                <a:gd name="connsiteY1" fmla="*/ 3949 h 190534"/>
                <a:gd name="connsiteX2" fmla="*/ 7494243 w 9821807"/>
                <a:gd name="connsiteY2" fmla="*/ 189387 h 190534"/>
                <a:gd name="connsiteX3" fmla="*/ 9821807 w 9821807"/>
                <a:gd name="connsiteY3" fmla="*/ 87076 h 19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21807" h="190534">
                  <a:moveTo>
                    <a:pt x="0" y="80682"/>
                  </a:moveTo>
                  <a:cubicBezTo>
                    <a:pt x="401782" y="33257"/>
                    <a:pt x="803564" y="-14168"/>
                    <a:pt x="2052604" y="3949"/>
                  </a:cubicBezTo>
                  <a:cubicBezTo>
                    <a:pt x="3301644" y="22066"/>
                    <a:pt x="6199376" y="175533"/>
                    <a:pt x="7494243" y="189387"/>
                  </a:cubicBezTo>
                  <a:cubicBezTo>
                    <a:pt x="8789110" y="203241"/>
                    <a:pt x="9821807" y="87076"/>
                    <a:pt x="9821807" y="87076"/>
                  </a:cubicBezTo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latin typeface="+mn-ea"/>
              </a:endParaRPr>
            </a:p>
          </p:txBody>
        </p:sp>
        <p:sp>
          <p:nvSpPr>
            <p:cNvPr id="64" name="자유형 63"/>
            <p:cNvSpPr/>
            <p:nvPr/>
          </p:nvSpPr>
          <p:spPr>
            <a:xfrm>
              <a:off x="153466" y="4665242"/>
              <a:ext cx="9821807" cy="190534"/>
            </a:xfrm>
            <a:custGeom>
              <a:avLst/>
              <a:gdLst>
                <a:gd name="connsiteX0" fmla="*/ 0 w 9821807"/>
                <a:gd name="connsiteY0" fmla="*/ 80682 h 190534"/>
                <a:gd name="connsiteX1" fmla="*/ 2052604 w 9821807"/>
                <a:gd name="connsiteY1" fmla="*/ 3949 h 190534"/>
                <a:gd name="connsiteX2" fmla="*/ 7494243 w 9821807"/>
                <a:gd name="connsiteY2" fmla="*/ 189387 h 190534"/>
                <a:gd name="connsiteX3" fmla="*/ 9821807 w 9821807"/>
                <a:gd name="connsiteY3" fmla="*/ 87076 h 19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21807" h="190534">
                  <a:moveTo>
                    <a:pt x="0" y="80682"/>
                  </a:moveTo>
                  <a:cubicBezTo>
                    <a:pt x="401782" y="33257"/>
                    <a:pt x="803564" y="-14168"/>
                    <a:pt x="2052604" y="3949"/>
                  </a:cubicBezTo>
                  <a:cubicBezTo>
                    <a:pt x="3301644" y="22066"/>
                    <a:pt x="6199376" y="175533"/>
                    <a:pt x="7494243" y="189387"/>
                  </a:cubicBezTo>
                  <a:cubicBezTo>
                    <a:pt x="8789110" y="203241"/>
                    <a:pt x="9821807" y="87076"/>
                    <a:pt x="9821807" y="87076"/>
                  </a:cubicBezTo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latin typeface="+mn-ea"/>
              </a:endParaRPr>
            </a:p>
          </p:txBody>
        </p:sp>
      </p:grp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9942" y="1907771"/>
            <a:ext cx="199486" cy="199486"/>
          </a:xfrm>
          <a:prstGeom prst="ellipse">
            <a:avLst/>
          </a:prstGeom>
        </p:spPr>
      </p:pic>
      <p:sp>
        <p:nvSpPr>
          <p:cNvPr id="70" name="직사각형 69"/>
          <p:cNvSpPr/>
          <p:nvPr/>
        </p:nvSpPr>
        <p:spPr>
          <a:xfrm>
            <a:off x="2687395" y="6520940"/>
            <a:ext cx="1006001" cy="1603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kumimoji="1" lang="en-US" altLang="ko-KR" sz="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More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817010" y="6520940"/>
            <a:ext cx="1006001" cy="1603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kumimoji="1" lang="en-US" altLang="ko-KR" sz="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More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7948355" y="1977261"/>
            <a:ext cx="96044" cy="96044"/>
            <a:chOff x="1660525" y="466725"/>
            <a:chExt cx="533400" cy="533400"/>
          </a:xfrm>
        </p:grpSpPr>
        <p:sp>
          <p:nvSpPr>
            <p:cNvPr id="48" name="타원 47"/>
            <p:cNvSpPr/>
            <p:nvPr/>
          </p:nvSpPr>
          <p:spPr>
            <a:xfrm>
              <a:off x="1660525" y="466725"/>
              <a:ext cx="533400" cy="5334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60" name="십자형[C] 59"/>
            <p:cNvSpPr/>
            <p:nvPr/>
          </p:nvSpPr>
          <p:spPr>
            <a:xfrm rot="2700000">
              <a:off x="1738640" y="544840"/>
              <a:ext cx="377170" cy="377170"/>
            </a:xfrm>
            <a:prstGeom prst="plus">
              <a:avLst>
                <a:gd name="adj" fmla="val 4166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61" name="직사각형 60"/>
          <p:cNvSpPr/>
          <p:nvPr/>
        </p:nvSpPr>
        <p:spPr>
          <a:xfrm>
            <a:off x="4404805" y="1604822"/>
            <a:ext cx="826896" cy="12220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1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selections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2128457" y="167983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b="1">
                <a:solidFill>
                  <a:schemeClr val="bg1"/>
                </a:solidFill>
                <a:latin typeface="+mn-ea"/>
                <a:cs typeface="Nanum Gothic" charset="-127"/>
              </a:rPr>
              <a:t>2</a:t>
            </a:r>
            <a:endParaRPr lang="ko-KR" alt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4320106" y="159785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endParaRPr lang="ko-KR" alt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1531002" y="98940"/>
            <a:ext cx="316408" cy="161707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b="1">
                <a:solidFill>
                  <a:schemeClr val="bg1"/>
                </a:solidFill>
                <a:latin typeface="+mn-ea"/>
                <a:cs typeface="Nanum Gothic" charset="-127"/>
              </a:rPr>
              <a:t>3.0</a:t>
            </a:r>
            <a:endParaRPr kumimoji="1" lang="ko-KR" alt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1789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[R] 72"/>
          <p:cNvCxnSpPr/>
          <p:nvPr/>
        </p:nvCxnSpPr>
        <p:spPr>
          <a:xfrm>
            <a:off x="4393593" y="1581428"/>
            <a:ext cx="0" cy="51514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4.2.2</a:t>
            </a:r>
            <a:r>
              <a:rPr lang="ko-KR" altLang="en-US" dirty="0">
                <a:latin typeface="+mn-ea"/>
              </a:rPr>
              <a:t> 그룹 편집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4.2 ADMINISTRATION &gt; Users 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Discovery permission</a:t>
            </a:r>
            <a:r>
              <a:rPr kumimoji="1" lang="ko-KR" altLang="en-US" b="1" dirty="0">
                <a:latin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cs typeface="Malgun Gothic" charset="-127"/>
              </a:rPr>
              <a:t>details(3)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9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</a:rPr>
              <a:pPr/>
              <a:t>24</a:t>
            </a:fld>
            <a:endParaRPr lang="ko-KR" altLang="en-US" dirty="0">
              <a:solidFill>
                <a:schemeClr val="accent4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>
                <a:latin typeface="+mn-ea"/>
              </a:rPr>
              <a:t>그룹 탭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선택된 그룹 수 표시</a:t>
            </a:r>
            <a:r>
              <a:rPr kumimoji="1" lang="en-US" altLang="ko-KR" dirty="0">
                <a:latin typeface="+mn-ea"/>
              </a:rPr>
              <a:t>.</a:t>
            </a:r>
            <a:r>
              <a:rPr kumimoji="1" lang="ko-KR" altLang="en-US" dirty="0">
                <a:latin typeface="+mn-ea"/>
              </a:rPr>
              <a:t> 선택값 변경에 따라 바뀜</a:t>
            </a:r>
            <a:endParaRPr kumimoji="1" lang="en-US" altLang="ko-KR" dirty="0">
              <a:latin typeface="+mn-ea"/>
            </a:endParaRPr>
          </a:p>
          <a:p>
            <a:r>
              <a:rPr kumimoji="1" lang="ko-KR" altLang="en-US" dirty="0">
                <a:latin typeface="+mn-ea"/>
              </a:rPr>
              <a:t>그룹 전체 목록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  <a:sym typeface="Wingdings"/>
              </a:rPr>
              <a:t>검색 범위 </a:t>
            </a:r>
            <a:r>
              <a:rPr kumimoji="1" lang="en-US" altLang="ko-KR" dirty="0">
                <a:latin typeface="+mn-ea"/>
                <a:sym typeface="Wingdings"/>
              </a:rPr>
              <a:t>:</a:t>
            </a:r>
            <a:r>
              <a:rPr kumimoji="1" lang="ko-KR" altLang="en-US" dirty="0">
                <a:latin typeface="+mn-ea"/>
                <a:sym typeface="Wingdings"/>
              </a:rPr>
              <a:t> 그룹 이름 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[M-Core]</a:t>
            </a:r>
            <a:r>
              <a:rPr lang="mr-IN" altLang="ko-KR" dirty="0">
                <a:solidFill>
                  <a:srgbClr val="00B0F0"/>
                </a:solidFill>
                <a:latin typeface="+mn-ea"/>
                <a:sym typeface="Wingdings"/>
              </a:rPr>
              <a:t>WF-A1-Common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목록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정렬 </a:t>
            </a:r>
            <a:r>
              <a:rPr kumimoji="1" lang="en-US" altLang="ko-KR" dirty="0">
                <a:latin typeface="+mn-ea"/>
              </a:rPr>
              <a:t>:</a:t>
            </a:r>
            <a:r>
              <a:rPr kumimoji="1" lang="ko-KR" altLang="en-US" dirty="0">
                <a:latin typeface="+mn-ea"/>
              </a:rPr>
              <a:t> 이름 오름차순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목록 구성요소</a:t>
            </a:r>
            <a:endParaRPr kumimoji="1" lang="en-US" altLang="ko-KR" dirty="0">
              <a:latin typeface="+mn-ea"/>
            </a:endParaRPr>
          </a:p>
          <a:p>
            <a:pPr lvl="3"/>
            <a:r>
              <a:rPr kumimoji="1" lang="ko-KR" altLang="en-US" dirty="0">
                <a:latin typeface="+mn-ea"/>
              </a:rPr>
              <a:t>전체</a:t>
            </a:r>
            <a:r>
              <a:rPr kumimoji="1" lang="en-US" altLang="ko-KR" dirty="0">
                <a:latin typeface="+mn-ea"/>
              </a:rPr>
              <a:t> </a:t>
            </a:r>
            <a:r>
              <a:rPr kumimoji="1" lang="ko-KR" altLang="en-US" dirty="0">
                <a:latin typeface="+mn-ea"/>
              </a:rPr>
              <a:t>목록 </a:t>
            </a:r>
            <a:r>
              <a:rPr kumimoji="1" lang="en-US" altLang="ko-KR" dirty="0">
                <a:latin typeface="+mn-ea"/>
              </a:rPr>
              <a:t>(</a:t>
            </a:r>
            <a:r>
              <a:rPr kumimoji="1" lang="ko-KR" altLang="en-US" dirty="0">
                <a:latin typeface="+mn-ea"/>
              </a:rPr>
              <a:t>현재 목록 수 </a:t>
            </a:r>
            <a:r>
              <a:rPr kumimoji="1" lang="en-US" altLang="ko-KR" dirty="0">
                <a:latin typeface="+mn-ea"/>
              </a:rPr>
              <a:t>/</a:t>
            </a:r>
            <a:r>
              <a:rPr kumimoji="1" lang="ko-KR" altLang="en-US" dirty="0">
                <a:latin typeface="+mn-ea"/>
              </a:rPr>
              <a:t> 전체 목록 수</a:t>
            </a:r>
            <a:r>
              <a:rPr kumimoji="1" lang="en-US" altLang="ko-KR" dirty="0">
                <a:latin typeface="+mn-ea"/>
              </a:rPr>
              <a:t>)</a:t>
            </a:r>
          </a:p>
          <a:p>
            <a:pPr lvl="4"/>
            <a:r>
              <a:rPr kumimoji="1" lang="ko-KR" altLang="en-US" dirty="0">
                <a:latin typeface="+mn-ea"/>
              </a:rPr>
              <a:t>현재 목록 수 </a:t>
            </a:r>
            <a:r>
              <a:rPr kumimoji="1" lang="en-US" altLang="ko-KR" dirty="0">
                <a:latin typeface="+mn-ea"/>
              </a:rPr>
              <a:t>:</a:t>
            </a:r>
            <a:r>
              <a:rPr kumimoji="1" lang="ko-KR" altLang="en-US" dirty="0">
                <a:latin typeface="+mn-ea"/>
              </a:rPr>
              <a:t> 검색된 결과 목록 수</a:t>
            </a:r>
            <a:r>
              <a:rPr kumimoji="1" lang="en-US" altLang="ko-KR" dirty="0">
                <a:latin typeface="+mn-ea"/>
              </a:rPr>
              <a:t>.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(</a:t>
            </a:r>
            <a:r>
              <a:rPr kumimoji="1" lang="ko-KR" altLang="en-US" dirty="0">
                <a:latin typeface="+mn-ea"/>
              </a:rPr>
              <a:t>메타트론 전체 그룹수가 아님</a:t>
            </a:r>
            <a:r>
              <a:rPr kumimoji="1" lang="en-US" altLang="ko-KR" dirty="0">
                <a:latin typeface="+mn-ea"/>
              </a:rPr>
              <a:t>)</a:t>
            </a:r>
          </a:p>
          <a:p>
            <a:pPr lvl="4"/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전체 목록 선택 후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,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 목록을 더 불러오면 전체 목록 선택이 해제됨</a:t>
            </a:r>
            <a:endParaRPr kumimoji="1" lang="en-US" altLang="ko-KR" dirty="0">
              <a:solidFill>
                <a:srgbClr val="FF0000"/>
              </a:solidFill>
              <a:latin typeface="+mn-ea"/>
            </a:endParaRPr>
          </a:p>
          <a:p>
            <a:pPr lvl="3"/>
            <a:r>
              <a:rPr kumimoji="1" lang="ko-KR" altLang="en-US" dirty="0">
                <a:latin typeface="+mn-ea"/>
              </a:rPr>
              <a:t>그룹 이름 </a:t>
            </a:r>
            <a:r>
              <a:rPr kumimoji="1" lang="en-US" altLang="ko-KR" dirty="0">
                <a:latin typeface="+mn-ea"/>
              </a:rPr>
              <a:t>(</a:t>
            </a:r>
            <a:r>
              <a:rPr kumimoji="1" lang="ko-KR" altLang="en-US" dirty="0">
                <a:latin typeface="+mn-ea"/>
              </a:rPr>
              <a:t>비고</a:t>
            </a:r>
            <a:r>
              <a:rPr kumimoji="1" lang="en-US" altLang="ko-KR" dirty="0">
                <a:latin typeface="+mn-ea"/>
              </a:rPr>
              <a:t>)</a:t>
            </a:r>
          </a:p>
          <a:p>
            <a:pPr lvl="4"/>
            <a:r>
              <a:rPr kumimoji="1" lang="ko-KR" altLang="en-US" dirty="0">
                <a:latin typeface="+mn-ea"/>
              </a:rPr>
              <a:t>비고 내용이 있을 경우</a:t>
            </a:r>
            <a:r>
              <a:rPr kumimoji="1" lang="en-US" altLang="ko-KR" dirty="0">
                <a:latin typeface="+mn-ea"/>
              </a:rPr>
              <a:t>,</a:t>
            </a:r>
            <a:r>
              <a:rPr kumimoji="1" lang="ko-KR" altLang="en-US" dirty="0">
                <a:latin typeface="+mn-ea"/>
              </a:rPr>
              <a:t> 괄호를 포함한 비고 내용 표시</a:t>
            </a:r>
            <a:endParaRPr kumimoji="1" lang="en-US" altLang="ko-KR" dirty="0">
              <a:latin typeface="+mn-ea"/>
            </a:endParaRPr>
          </a:p>
          <a:p>
            <a:pPr lvl="3"/>
            <a:r>
              <a:rPr kumimoji="1" lang="ko-KR" altLang="en-US" dirty="0">
                <a:latin typeface="+mn-ea"/>
              </a:rPr>
              <a:t>선택 박스</a:t>
            </a:r>
            <a:endParaRPr kumimoji="1" lang="en-US" altLang="ko-KR" dirty="0">
              <a:latin typeface="+mn-ea"/>
            </a:endParaRPr>
          </a:p>
          <a:p>
            <a:pPr lvl="4"/>
            <a:r>
              <a:rPr kumimoji="1" lang="ko-KR" altLang="en-US" dirty="0">
                <a:latin typeface="+mn-ea"/>
              </a:rPr>
              <a:t>선택 해제 상태에서 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검색 결과 목록 전부 선택</a:t>
            </a:r>
            <a:endParaRPr kumimoji="1" lang="en-US" altLang="ko-KR" dirty="0">
              <a:latin typeface="+mn-ea"/>
            </a:endParaRPr>
          </a:p>
          <a:p>
            <a:pPr lvl="4"/>
            <a:r>
              <a:rPr kumimoji="1" lang="ko-KR" altLang="en-US" dirty="0">
                <a:latin typeface="+mn-ea"/>
              </a:rPr>
              <a:t>선택 상태에서 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검색 결과 목록 전부 선택해제</a:t>
            </a:r>
            <a:endParaRPr kumimoji="1" lang="en-US" altLang="ko-KR" dirty="0">
              <a:latin typeface="+mn-ea"/>
            </a:endParaRPr>
          </a:p>
          <a:p>
            <a:r>
              <a:rPr kumimoji="1" lang="ko-KR" altLang="en-US" dirty="0">
                <a:latin typeface="+mn-ea"/>
              </a:rPr>
              <a:t>선택 목록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선택 수 표시</a:t>
            </a:r>
            <a:r>
              <a:rPr kumimoji="1" lang="en-US" altLang="ko-KR" dirty="0">
                <a:latin typeface="+mn-ea"/>
              </a:rPr>
              <a:t>.</a:t>
            </a:r>
            <a:r>
              <a:rPr kumimoji="1" lang="ko-KR" altLang="en-US" dirty="0">
                <a:latin typeface="+mn-ea"/>
              </a:rPr>
              <a:t> 선택값 변경에 따라 바뀜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목록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정렬 </a:t>
            </a:r>
            <a:r>
              <a:rPr kumimoji="1" lang="en-US" altLang="ko-KR" dirty="0">
                <a:latin typeface="+mn-ea"/>
              </a:rPr>
              <a:t>:</a:t>
            </a:r>
            <a:r>
              <a:rPr kumimoji="1" lang="ko-KR" altLang="en-US" dirty="0">
                <a:latin typeface="+mn-ea"/>
              </a:rPr>
              <a:t> 편집</a:t>
            </a:r>
            <a:r>
              <a:rPr kumimoji="1" lang="en-US" altLang="ko-KR" dirty="0">
                <a:latin typeface="+mn-ea"/>
              </a:rPr>
              <a:t>(</a:t>
            </a:r>
            <a:r>
              <a:rPr kumimoji="1" lang="ko-KR" altLang="en-US" dirty="0">
                <a:latin typeface="+mn-ea"/>
              </a:rPr>
              <a:t>추가</a:t>
            </a:r>
            <a:r>
              <a:rPr kumimoji="1" lang="en-US" altLang="ko-KR" dirty="0">
                <a:latin typeface="+mn-ea"/>
              </a:rPr>
              <a:t>)</a:t>
            </a:r>
            <a:r>
              <a:rPr kumimoji="1" lang="ko-KR" altLang="en-US" dirty="0">
                <a:latin typeface="+mn-ea"/>
              </a:rPr>
              <a:t>순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그룹 이름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제거</a:t>
            </a:r>
            <a:endParaRPr kumimoji="1" lang="en-US" altLang="ko-KR" dirty="0">
              <a:latin typeface="+mn-ea"/>
            </a:endParaRPr>
          </a:p>
          <a:p>
            <a:pPr lvl="3"/>
            <a:r>
              <a:rPr kumimoji="1" lang="ko-KR" altLang="en-US" dirty="0">
                <a:latin typeface="+mn-ea"/>
              </a:rPr>
              <a:t>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목록 제거 </a:t>
            </a:r>
            <a:endParaRPr kumimoji="1" lang="en-US" altLang="ko-KR" dirty="0">
              <a:latin typeface="+mn-ea"/>
            </a:endParaRPr>
          </a:p>
          <a:p>
            <a:r>
              <a:rPr kumimoji="1" lang="ko-KR" altLang="en-US" dirty="0">
                <a:latin typeface="+mn-ea"/>
              </a:rPr>
              <a:t>버튼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취소 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팝업 닫힘 </a:t>
            </a:r>
            <a:r>
              <a:rPr kumimoji="1" lang="en-US" altLang="ko-KR" dirty="0">
                <a:latin typeface="+mn-ea"/>
              </a:rPr>
              <a:t>/</a:t>
            </a:r>
            <a:r>
              <a:rPr kumimoji="1" lang="ko-KR" altLang="en-US" dirty="0">
                <a:latin typeface="+mn-ea"/>
              </a:rPr>
              <a:t> 생성 취소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완료 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편집 완료 토스트 출력 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[003.0]</a:t>
            </a:r>
            <a:endParaRPr kumimoji="1" lang="en-US" altLang="ko-KR" dirty="0">
              <a:latin typeface="+mn-ea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960767" y="830232"/>
            <a:ext cx="1099015" cy="200037"/>
            <a:chOff x="4093583" y="6193790"/>
            <a:chExt cx="2358094" cy="249130"/>
          </a:xfrm>
        </p:grpSpPr>
        <p:sp>
          <p:nvSpPr>
            <p:cNvPr id="33" name="모서리가 둥근 직사각형 127"/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Done</a:t>
              </a:r>
              <a:endParaRPr lang="ko-KR" altLang="en-US" sz="700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6" name="모서리가 둥근 직사각형 127"/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Cancel</a:t>
              </a:r>
              <a:endParaRPr lang="ko-KR" altLang="en-US" sz="700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1993449" y="649415"/>
            <a:ext cx="3653744" cy="60703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Set shared member &amp; group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87200" y="509808"/>
            <a:ext cx="281094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[033.2]</a:t>
            </a:r>
            <a:endParaRPr lang="ko-KR" altLang="en-US" sz="5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2308789" y="1631587"/>
            <a:ext cx="1885285" cy="206131"/>
            <a:chOff x="4281511" y="1671160"/>
            <a:chExt cx="2817349" cy="308040"/>
          </a:xfrm>
        </p:grpSpPr>
        <p:sp>
          <p:nvSpPr>
            <p:cNvPr id="37" name="제목 2"/>
            <p:cNvSpPr txBox="1">
              <a:spLocks/>
            </p:cNvSpPr>
            <p:nvPr/>
          </p:nvSpPr>
          <p:spPr bwMode="auto">
            <a:xfrm>
              <a:off x="4376955" y="1671160"/>
              <a:ext cx="2721905" cy="29262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xtLst/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Search by</a:t>
              </a:r>
              <a:r>
                <a:rPr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 </a:t>
              </a: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group name</a:t>
              </a:r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1511" y="1770429"/>
              <a:ext cx="137742" cy="137742"/>
            </a:xfrm>
            <a:prstGeom prst="rect">
              <a:avLst/>
            </a:prstGeom>
          </p:spPr>
        </p:pic>
        <p:cxnSp>
          <p:nvCxnSpPr>
            <p:cNvPr id="40" name="직선 연결선[R] 39"/>
            <p:cNvCxnSpPr/>
            <p:nvPr/>
          </p:nvCxnSpPr>
          <p:spPr>
            <a:xfrm>
              <a:off x="4281511" y="1979200"/>
              <a:ext cx="270911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직사각형 40"/>
          <p:cNvSpPr/>
          <p:nvPr/>
        </p:nvSpPr>
        <p:spPr>
          <a:xfrm>
            <a:off x="2281118" y="1848035"/>
            <a:ext cx="1833682" cy="60365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pPr>
              <a:lnSpc>
                <a:spcPct val="150000"/>
              </a:lnSpc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☐ All (15 / 1,039)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-----------------------------------------------------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☐ Group name (Note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가 있을 경우만 괄호 표시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)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☐ Administrator group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☑ Metatron 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설치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 TFT (</a:t>
            </a:r>
            <a:r>
              <a: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사업 </a:t>
            </a:r>
            <a:r>
              <a:rPr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team &gt; </a:t>
            </a:r>
            <a:r>
              <a: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해외 </a:t>
            </a:r>
            <a:r>
              <a:rPr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&gt; </a:t>
            </a:r>
            <a:r>
              <a: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아시아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)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398221" y="1746314"/>
            <a:ext cx="3658411" cy="1222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Group name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404805" y="1951098"/>
            <a:ext cx="2336134" cy="12220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Metatron 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설치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TFT (</a:t>
            </a:r>
            <a:r>
              <a: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사업 </a:t>
            </a:r>
            <a:r>
              <a:rPr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team &gt; </a:t>
            </a:r>
            <a:r>
              <a: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해외 </a:t>
            </a:r>
            <a:r>
              <a:rPr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&gt; </a:t>
            </a:r>
            <a:r>
              <a: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아시아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)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2128457" y="1386020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b="1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endParaRPr lang="ko-KR" alt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2276032" y="1304879"/>
            <a:ext cx="924367" cy="27860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Member 1</a:t>
            </a:r>
            <a:endParaRPr kumimoji="1" lang="ko-KR" altLang="en-US" sz="6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3272070" y="1304879"/>
            <a:ext cx="924367" cy="27860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Group 1</a:t>
            </a:r>
            <a:endParaRPr kumimoji="1" lang="ko-KR" altLang="en-US" sz="6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57" name="직선 연결선[R] 56"/>
          <p:cNvCxnSpPr/>
          <p:nvPr/>
        </p:nvCxnSpPr>
        <p:spPr>
          <a:xfrm>
            <a:off x="2147116" y="1583485"/>
            <a:ext cx="591266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/>
          <p:cNvGrpSpPr/>
          <p:nvPr/>
        </p:nvGrpSpPr>
        <p:grpSpPr>
          <a:xfrm>
            <a:off x="1987200" y="2476396"/>
            <a:ext cx="2406393" cy="151253"/>
            <a:chOff x="153466" y="4613320"/>
            <a:chExt cx="9821807" cy="242456"/>
          </a:xfrm>
        </p:grpSpPr>
        <p:sp>
          <p:nvSpPr>
            <p:cNvPr id="59" name="자유형 58"/>
            <p:cNvSpPr/>
            <p:nvPr/>
          </p:nvSpPr>
          <p:spPr>
            <a:xfrm>
              <a:off x="153466" y="4613320"/>
              <a:ext cx="9821807" cy="190534"/>
            </a:xfrm>
            <a:custGeom>
              <a:avLst/>
              <a:gdLst>
                <a:gd name="connsiteX0" fmla="*/ 0 w 9821807"/>
                <a:gd name="connsiteY0" fmla="*/ 80682 h 190534"/>
                <a:gd name="connsiteX1" fmla="*/ 2052604 w 9821807"/>
                <a:gd name="connsiteY1" fmla="*/ 3949 h 190534"/>
                <a:gd name="connsiteX2" fmla="*/ 7494243 w 9821807"/>
                <a:gd name="connsiteY2" fmla="*/ 189387 h 190534"/>
                <a:gd name="connsiteX3" fmla="*/ 9821807 w 9821807"/>
                <a:gd name="connsiteY3" fmla="*/ 87076 h 19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21807" h="190534">
                  <a:moveTo>
                    <a:pt x="0" y="80682"/>
                  </a:moveTo>
                  <a:cubicBezTo>
                    <a:pt x="401782" y="33257"/>
                    <a:pt x="803564" y="-14168"/>
                    <a:pt x="2052604" y="3949"/>
                  </a:cubicBezTo>
                  <a:cubicBezTo>
                    <a:pt x="3301644" y="22066"/>
                    <a:pt x="6199376" y="175533"/>
                    <a:pt x="7494243" y="189387"/>
                  </a:cubicBezTo>
                  <a:cubicBezTo>
                    <a:pt x="8789110" y="203241"/>
                    <a:pt x="9821807" y="87076"/>
                    <a:pt x="9821807" y="87076"/>
                  </a:cubicBezTo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latin typeface="+mn-ea"/>
              </a:endParaRPr>
            </a:p>
          </p:txBody>
        </p:sp>
        <p:sp>
          <p:nvSpPr>
            <p:cNvPr id="60" name="자유형 59"/>
            <p:cNvSpPr/>
            <p:nvPr/>
          </p:nvSpPr>
          <p:spPr>
            <a:xfrm>
              <a:off x="153466" y="4665242"/>
              <a:ext cx="9821807" cy="190534"/>
            </a:xfrm>
            <a:custGeom>
              <a:avLst/>
              <a:gdLst>
                <a:gd name="connsiteX0" fmla="*/ 0 w 9821807"/>
                <a:gd name="connsiteY0" fmla="*/ 80682 h 190534"/>
                <a:gd name="connsiteX1" fmla="*/ 2052604 w 9821807"/>
                <a:gd name="connsiteY1" fmla="*/ 3949 h 190534"/>
                <a:gd name="connsiteX2" fmla="*/ 7494243 w 9821807"/>
                <a:gd name="connsiteY2" fmla="*/ 189387 h 190534"/>
                <a:gd name="connsiteX3" fmla="*/ 9821807 w 9821807"/>
                <a:gd name="connsiteY3" fmla="*/ 87076 h 19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21807" h="190534">
                  <a:moveTo>
                    <a:pt x="0" y="80682"/>
                  </a:moveTo>
                  <a:cubicBezTo>
                    <a:pt x="401782" y="33257"/>
                    <a:pt x="803564" y="-14168"/>
                    <a:pt x="2052604" y="3949"/>
                  </a:cubicBezTo>
                  <a:cubicBezTo>
                    <a:pt x="3301644" y="22066"/>
                    <a:pt x="6199376" y="175533"/>
                    <a:pt x="7494243" y="189387"/>
                  </a:cubicBezTo>
                  <a:cubicBezTo>
                    <a:pt x="8789110" y="203241"/>
                    <a:pt x="9821807" y="87076"/>
                    <a:pt x="9821807" y="87076"/>
                  </a:cubicBezTo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latin typeface="+mn-ea"/>
              </a:endParaRPr>
            </a:p>
          </p:txBody>
        </p:sp>
      </p:grpSp>
      <p:sp>
        <p:nvSpPr>
          <p:cNvPr id="65" name="직사각형 64"/>
          <p:cNvSpPr/>
          <p:nvPr/>
        </p:nvSpPr>
        <p:spPr>
          <a:xfrm>
            <a:off x="2687395" y="6520940"/>
            <a:ext cx="1006001" cy="1603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kumimoji="1" lang="en-US" altLang="ko-KR" sz="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More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5817010" y="6520940"/>
            <a:ext cx="1006001" cy="1603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kumimoji="1" lang="en-US" altLang="ko-KR" sz="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More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7948355" y="1977261"/>
            <a:ext cx="96044" cy="96044"/>
            <a:chOff x="1660525" y="466725"/>
            <a:chExt cx="533400" cy="533400"/>
          </a:xfrm>
        </p:grpSpPr>
        <p:sp>
          <p:nvSpPr>
            <p:cNvPr id="68" name="타원 67"/>
            <p:cNvSpPr/>
            <p:nvPr/>
          </p:nvSpPr>
          <p:spPr>
            <a:xfrm>
              <a:off x="1660525" y="466725"/>
              <a:ext cx="533400" cy="5334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69" name="십자형[C] 68"/>
            <p:cNvSpPr/>
            <p:nvPr/>
          </p:nvSpPr>
          <p:spPr>
            <a:xfrm rot="2700000">
              <a:off x="1738640" y="544840"/>
              <a:ext cx="377170" cy="377170"/>
            </a:xfrm>
            <a:prstGeom prst="plus">
              <a:avLst>
                <a:gd name="adj" fmla="val 4166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70" name="직사각형 69"/>
          <p:cNvSpPr/>
          <p:nvPr/>
        </p:nvSpPr>
        <p:spPr>
          <a:xfrm>
            <a:off x="4404805" y="1604822"/>
            <a:ext cx="826896" cy="12220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1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selections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2128457" y="167983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b="1">
                <a:solidFill>
                  <a:schemeClr val="bg1"/>
                </a:solidFill>
                <a:latin typeface="+mn-ea"/>
                <a:cs typeface="Nanum Gothic" charset="-127"/>
              </a:rPr>
              <a:t>2</a:t>
            </a:r>
            <a:endParaRPr lang="ko-KR" alt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4320106" y="159785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endParaRPr lang="ko-KR" alt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1531002" y="98940"/>
            <a:ext cx="316408" cy="161707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b="1">
                <a:solidFill>
                  <a:schemeClr val="bg1"/>
                </a:solidFill>
                <a:latin typeface="+mn-ea"/>
                <a:cs typeface="Nanum Gothic" charset="-127"/>
              </a:rPr>
              <a:t>3.0</a:t>
            </a:r>
            <a:endParaRPr kumimoji="1" lang="ko-KR" alt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5848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9 Basic Confirmation &amp; Alert Popup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dirty="0"/>
              <a:t>Basic Confirmation &amp; Alert Popup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3249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Basic Confirmation &amp; Alert Popup</a:t>
            </a:r>
            <a:endParaRPr kumimoji="1"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11590814" y="0"/>
            <a:ext cx="443077" cy="260648"/>
          </a:xfrm>
        </p:spPr>
        <p:txBody>
          <a:bodyPr/>
          <a:lstStyle/>
          <a:p>
            <a:fld id="{FB00E03F-6C3C-4996-8BB2-B710E9BCD333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302661"/>
              </p:ext>
            </p:extLst>
          </p:nvPr>
        </p:nvGraphicFramePr>
        <p:xfrm>
          <a:off x="274712" y="260647"/>
          <a:ext cx="11633509" cy="6963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90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9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0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18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34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272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72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No.</a:t>
                      </a:r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Case</a:t>
                      </a:r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Detail</a:t>
                      </a:r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BTN</a:t>
                      </a:r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Sub-case</a:t>
                      </a:r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Toast popup</a:t>
                      </a:r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203">
                <a:tc>
                  <a:txBody>
                    <a:bodyPr/>
                    <a:lstStyle/>
                    <a:p>
                      <a:pPr latinLnBrk="1"/>
                      <a:r>
                        <a:rPr lang="nb-NO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[001.0]</a:t>
                      </a:r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Validation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 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error</a:t>
                      </a:r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-</a:t>
                      </a:r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-</a:t>
                      </a:r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에러 항목을 확인해 주세요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203">
                <a:tc rowSpan="2">
                  <a:txBody>
                    <a:bodyPr/>
                    <a:lstStyle/>
                    <a:p>
                      <a:pPr latinLnBrk="1"/>
                      <a:r>
                        <a:rPr lang="nb-NO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[002.0]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(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공통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)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삭제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7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삭제하시겠습니까</a:t>
                      </a:r>
                      <a:r>
                        <a:rPr lang="en-US" altLang="ko-KR" sz="7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?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삭제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-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삭제되었습니다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203">
                <a:tc vMerge="1">
                  <a:txBody>
                    <a:bodyPr/>
                    <a:lstStyle/>
                    <a:p>
                      <a:pPr latinLnBrk="1"/>
                      <a:endParaRPr lang="ko-KR" altLang="en-US" sz="8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취소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-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-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2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[003.0]</a:t>
                      </a:r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(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공통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 저장 완료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-</a:t>
                      </a:r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-</a:t>
                      </a:r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저장되었습니다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720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[004.0]</a:t>
                      </a:r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(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공통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 저장 확인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Malgun Gothic" charset="-127"/>
                        </a:rPr>
                        <a:t>(main)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Malgun Gothic" charset="-127"/>
                        </a:rPr>
                        <a:t>저장하지 않은 작업 내용이 있습니다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Malgun Gothic" charset="-127"/>
                        </a:rPr>
                        <a:t>.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Malgun Gothic" charset="-127"/>
                        </a:rPr>
                        <a:t> 저장하시겠습니까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Malgun Gothic" charset="-127"/>
                        </a:rPr>
                        <a:t>?</a:t>
                      </a:r>
                      <a:endParaRPr lang="en-US" altLang="ko-KR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(sub)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무시하고 닫기를 선택하면 작업 내용이 저장되지 않습니다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무시하고 닫기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7203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저장하고 닫기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저장되었습니다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2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[005.0]</a:t>
                      </a:r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(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공통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 입력 글자수 초과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n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자까지 입력할수 있습니다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72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[008.0]</a:t>
                      </a:r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(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공통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 권한 없음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접근 권한이 없습니다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확인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421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[009.0]</a:t>
                      </a:r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(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공통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 네트워크 에러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네트워크 에러로 동작에 실패하였습니다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.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 다시 시도해 주세요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.</a:t>
                      </a:r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720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[011.0]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비밀번호 초기화 확인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(main)’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이름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’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님의 비밀번호를 초기화하시겠습니까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?</a:t>
                      </a:r>
                      <a:endParaRPr lang="en-US" altLang="ko-KR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(sub)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비밀번호 초기화 시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,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임시 비밀번호가 사용자의 이메일로 발송됩니다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취소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7203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비밀번호 초기화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비밀번호가 초기화되었습니다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0720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[012.0]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사용자 삭제 확인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(main)’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이름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’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님을 정말 삭제하시겠습니까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?</a:t>
                      </a:r>
                      <a:endParaRPr lang="en-US" altLang="ko-KR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(sub)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해당 회원과 연계된 모든 사적인 영역의 정보와 게시물이 삭제되며 복구 할 수 없습니다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회원의 개인 정보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,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개인 워크스페이스 및 그 이하 콘텐츠가 모두 삭제되며 복구할 수 없습니다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주요 콘텐츠는 다른 공유 워크스페이스로 이동 후 삭제하는 것을 권장합니다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취소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4028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사용자 삭제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사용자가 삭제되었습니다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0720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[013.0]</a:t>
                      </a:r>
                      <a:endParaRPr lang="ko-KR" altLang="en-US" sz="700" b="0" i="0" strike="noStrik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사용자 삭제 확인 시</a:t>
                      </a:r>
                      <a:r>
                        <a:rPr lang="en-US" altLang="ko-KR" sz="700" b="0" i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,</a:t>
                      </a:r>
                      <a:r>
                        <a:rPr lang="ko-KR" altLang="en-US" sz="700" b="0" i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삭제 불가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(main)’</a:t>
                      </a:r>
                      <a:r>
                        <a:rPr lang="ko-KR" altLang="en-US" sz="700" b="0" i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이름</a:t>
                      </a:r>
                      <a:r>
                        <a:rPr lang="en-US" altLang="ko-KR" sz="700" b="0" i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’</a:t>
                      </a:r>
                      <a:r>
                        <a:rPr lang="ko-KR" altLang="en-US" sz="700" b="0" i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님을 삭제할 수 없습니다</a:t>
                      </a:r>
                      <a:endParaRPr lang="en-US" altLang="ko-KR" sz="700" b="0" i="0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(sub)</a:t>
                      </a:r>
                      <a:endParaRPr lang="en-US" altLang="ko-KR" sz="700" b="0" i="0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’</a:t>
                      </a:r>
                      <a:r>
                        <a:rPr lang="ko-KR" altLang="en-US" sz="700" b="0" i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이름</a:t>
                      </a:r>
                      <a:r>
                        <a:rPr lang="en-US" altLang="ko-KR" sz="700" b="0" i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’</a:t>
                      </a:r>
                      <a:r>
                        <a:rPr lang="ko-KR" altLang="en-US" sz="700" b="0" i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사용자는 </a:t>
                      </a:r>
                      <a:r>
                        <a:rPr lang="en-US" altLang="ko-KR" sz="700" b="0" i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n</a:t>
                      </a:r>
                      <a:r>
                        <a:rPr lang="ko-KR" altLang="en-US" sz="700" b="0" i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개 공유 워크스페이스의 오너이므로</a:t>
                      </a:r>
                      <a:r>
                        <a:rPr lang="en-US" altLang="ko-KR" sz="700" b="0" i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,</a:t>
                      </a:r>
                      <a:r>
                        <a:rPr lang="ko-KR" altLang="en-US" sz="700" b="0" i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삭제할 수 없습니다</a:t>
                      </a:r>
                      <a:r>
                        <a:rPr lang="en-US" altLang="ko-KR" sz="700" b="0" i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공유 워크스페이스의 오너 변경 후 다시 시도해 주세요</a:t>
                      </a:r>
                      <a:r>
                        <a:rPr lang="en-US" altLang="ko-KR" sz="700" b="0" i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endParaRPr lang="en-US" altLang="ko-KR" sz="700" b="0" i="0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Nanum Gothic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(</a:t>
                      </a:r>
                      <a:r>
                        <a:rPr lang="ko-KR" altLang="en-US" sz="700" b="0" i="0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워크스페이스 이름</a:t>
                      </a:r>
                      <a:r>
                        <a:rPr lang="en-US" altLang="ko-KR" sz="700" b="0" i="0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,</a:t>
                      </a:r>
                      <a:r>
                        <a:rPr lang="ko-KR" altLang="en-US" sz="700" b="0" i="0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 워크스페이스 이름</a:t>
                      </a:r>
                      <a:r>
                        <a:rPr lang="en-US" altLang="ko-KR" sz="700" b="0" i="0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,....</a:t>
                      </a:r>
                      <a:r>
                        <a:rPr lang="ko-KR" altLang="en-US" sz="700" b="0" i="0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)</a:t>
                      </a:r>
                      <a:r>
                        <a:rPr lang="ko-KR" altLang="en-US" sz="700" b="0" i="0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endParaRPr lang="en-US" altLang="ko-KR" sz="700" b="0" i="0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취소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6019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오너 변경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strike="noStrike" dirty="0">
                          <a:solidFill>
                            <a:srgbClr val="00B0F0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☞[014.0]</a:t>
                      </a:r>
                      <a:endParaRPr lang="ko-KR" altLang="en-US" sz="700" b="0" i="0" strike="noStrike" dirty="0">
                        <a:solidFill>
                          <a:srgbClr val="00B0F0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072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[014.2]</a:t>
                      </a:r>
                      <a:endParaRPr lang="ko-KR" altLang="en-US" sz="700" b="0" i="0" strike="noStrik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워크스페이스 오너 변경 완료 토스트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i="0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latin typeface="+mn-ea"/>
                          <a:ea typeface="+mn-ea"/>
                        </a:rPr>
                        <a:t>워크스페이스 오너가 </a:t>
                      </a:r>
                      <a:r>
                        <a:rPr lang="en-US" altLang="ko-KR" sz="700" dirty="0"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700" dirty="0">
                          <a:latin typeface="+mn-ea"/>
                          <a:ea typeface="+mn-ea"/>
                        </a:rPr>
                        <a:t>사용자이름</a:t>
                      </a:r>
                      <a:r>
                        <a:rPr lang="en-US" altLang="ko-KR" sz="700" dirty="0"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700" dirty="0">
                          <a:latin typeface="+mn-ea"/>
                          <a:ea typeface="+mn-ea"/>
                        </a:rPr>
                        <a:t>님으로 변경되었습니다</a:t>
                      </a:r>
                      <a:r>
                        <a:rPr lang="en-US" altLang="ko-KR" sz="7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775285"/>
                  </a:ext>
                </a:extLst>
              </a:tr>
              <a:tr h="10720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[013.2]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회원 가입 요청 개별 승인 확인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(main)</a:t>
                      </a:r>
                      <a:r>
                        <a:rPr lang="en-US" altLang="ko-KR" sz="7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’</a:t>
                      </a:r>
                      <a:r>
                        <a:rPr lang="ko-KR" altLang="en-US" sz="7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사용자이름</a:t>
                      </a:r>
                      <a:r>
                        <a:rPr lang="en-US" altLang="ko-KR" sz="7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’</a:t>
                      </a:r>
                      <a:r>
                        <a:rPr lang="ko-KR" altLang="en-US" sz="7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님의 회원 가입을 승인하시겠습니까</a:t>
                      </a:r>
                      <a:r>
                        <a:rPr lang="en-US" altLang="ko-KR" sz="7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?</a:t>
                      </a:r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취소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07203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승인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승인하였습니다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072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strike="sng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[014.1]</a:t>
                      </a:r>
                      <a:endParaRPr lang="ko-KR" altLang="en-US" sz="700" b="0" i="0" strike="sng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strike="sng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strike="sng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strike="sng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strike="sng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strike="sng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선택한 항목을 모두 반려하였습니다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072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[014.2]</a:t>
                      </a:r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반려하였습니다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072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[015.0]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사용자 추가 완료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‘이름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’ 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님이 등록되었습니다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072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[016.0]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그룹 생성 완료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‘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그룹명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’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그룹이 생성되었습니다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0720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[017.0]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그룹 삭제 확인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(sub)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그룹 멤버의 소속이 해제되며 다시 복구할 수 없습니다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(main)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정말 삭제하시겠습니까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?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취소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07203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그룹 삭제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그룹이 삭제되었습니다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0720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[018.0]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그룹 정보 저장 확인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(main)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그룹 정보를 저장하시겠습니까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?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취소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07203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저장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저장되었습니다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0720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[019.0]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사용자를 활성</a:t>
                      </a:r>
                      <a:r>
                        <a:rPr lang="ko-KR" altLang="en-US" sz="700" b="0" i="0" baseline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상태로 변경</a:t>
                      </a:r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확인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(main)’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이름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’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사용자를 활성화 하시겠습니까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?</a:t>
                      </a:r>
                      <a:endParaRPr lang="en-US" altLang="ko-KR" sz="7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(sub)</a:t>
                      </a:r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활성화하면 사용자가 시스템에 로그인할 수 있습니다</a:t>
                      </a:r>
                      <a:r>
                        <a:rPr lang="en-US" altLang="ko-KR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취소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07203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활성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‘</a:t>
                      </a:r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이름</a:t>
                      </a:r>
                      <a:r>
                        <a:rPr lang="en-US" altLang="ko-KR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’</a:t>
                      </a:r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님의 상태가 </a:t>
                      </a:r>
                      <a:r>
                        <a:rPr lang="en-US" altLang="ko-KR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‘</a:t>
                      </a:r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활성</a:t>
                      </a:r>
                      <a:r>
                        <a:rPr lang="en-US" altLang="ko-KR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’</a:t>
                      </a:r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으로 변경되었습니다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0720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[020.0]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사용자를 비활성</a:t>
                      </a:r>
                      <a:r>
                        <a:rPr lang="ko-KR" altLang="en-US" sz="700" b="0" i="0" baseline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상태로 변경</a:t>
                      </a:r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확인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(main)’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이름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’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사용자를 비활성화 하시겠습니까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?</a:t>
                      </a:r>
                      <a:endParaRPr lang="en-US" altLang="ko-KR" sz="7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(sub)</a:t>
                      </a:r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비활성화하면 사용자가 시스템에 로그인할 수 없습니다</a:t>
                      </a:r>
                      <a:r>
                        <a:rPr lang="en-US" altLang="ko-KR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취소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07203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비활성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‘</a:t>
                      </a:r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이름</a:t>
                      </a:r>
                      <a:r>
                        <a:rPr lang="en-US" altLang="ko-KR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’</a:t>
                      </a:r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님의 상태가 </a:t>
                      </a:r>
                      <a:r>
                        <a:rPr lang="en-US" altLang="ko-KR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‘</a:t>
                      </a:r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비활성</a:t>
                      </a:r>
                      <a:r>
                        <a:rPr lang="en-US" altLang="ko-KR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’</a:t>
                      </a:r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으로 변경되었습니다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0720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[021.0]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이 사용자로 로그인 확인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(main)’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이름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’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사용자로 로그인 하시겠습니까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?</a:t>
                      </a:r>
                      <a:endParaRPr lang="en-US" altLang="ko-KR" sz="7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취소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07203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로그인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‘</a:t>
                      </a:r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이름</a:t>
                      </a:r>
                      <a:r>
                        <a:rPr lang="en-US" altLang="ko-KR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’</a:t>
                      </a:r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님의 계정으로 로그인 하였습니다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07203"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07203"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9975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[R] 36"/>
          <p:cNvCxnSpPr/>
          <p:nvPr/>
        </p:nvCxnSpPr>
        <p:spPr>
          <a:xfrm>
            <a:off x="3034993" y="921393"/>
            <a:ext cx="0" cy="20661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ko-KR" altLang="en-US" dirty="0">
                <a:latin typeface="+mn-ea"/>
                <a:ea typeface="+mn-ea"/>
              </a:rPr>
              <a:t>디스커버리 사용자 가입 및 승인 구조</a:t>
            </a:r>
            <a:endParaRPr kumimoji="1" lang="en-US" altLang="ko-KR" dirty="0">
              <a:latin typeface="+mn-ea"/>
              <a:ea typeface="+mn-ea"/>
            </a:endParaRPr>
          </a:p>
        </p:txBody>
      </p:sp>
      <p:sp>
        <p:nvSpPr>
          <p:cNvPr id="22" name="제목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ea typeface="+mn-ea"/>
              </a:rPr>
              <a:t>Structure chart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latin typeface="+mn-ea"/>
                <a:ea typeface="+mn-ea"/>
              </a:rPr>
              <a:pPr/>
              <a:t>3</a:t>
            </a:fld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7D6580E-A776-DC4A-8F84-15C29E0614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4468" y="4685846"/>
            <a:ext cx="5703996" cy="2022029"/>
          </a:xfrm>
          <a:solidFill>
            <a:schemeClr val="bg1">
              <a:lumMod val="95000"/>
            </a:schemeClr>
          </a:solidFill>
        </p:spPr>
        <p:txBody>
          <a:bodyPr lIns="72000" tIns="72000" rIns="72000" bIns="72000"/>
          <a:lstStyle/>
          <a:p>
            <a:pPr marL="0" indent="0">
              <a:buNone/>
            </a:pPr>
            <a:r>
              <a:rPr kumimoji="1" lang="en-US" altLang="ko-KR" dirty="0">
                <a:latin typeface="+mn-ea"/>
                <a:ea typeface="+mn-ea"/>
              </a:rPr>
              <a:t>[</a:t>
            </a:r>
            <a:r>
              <a:rPr kumimoji="1" lang="ko-KR" altLang="en-US" dirty="0">
                <a:latin typeface="+mn-ea"/>
                <a:ea typeface="+mn-ea"/>
              </a:rPr>
              <a:t>사용자 활동 상태</a:t>
            </a:r>
            <a:r>
              <a:rPr kumimoji="1" lang="en-US" altLang="ko-KR" dirty="0">
                <a:latin typeface="+mn-ea"/>
                <a:ea typeface="+mn-ea"/>
              </a:rPr>
              <a:t>]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8B11FB1-FC3F-E243-9E24-05691F2363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4060" y="4685846"/>
            <a:ext cx="5703996" cy="2022029"/>
          </a:xfr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rmAutofit/>
          </a:bodyPr>
          <a:lstStyle/>
          <a:p>
            <a:pPr marL="0" indent="0">
              <a:buNone/>
            </a:pPr>
            <a:r>
              <a:rPr kumimoji="1" lang="en-US" altLang="ko-KR" dirty="0">
                <a:latin typeface="+mn-ea"/>
                <a:ea typeface="+mn-ea"/>
              </a:rPr>
              <a:t>[</a:t>
            </a:r>
            <a:r>
              <a:rPr kumimoji="1" lang="ko-KR" altLang="en-US" dirty="0" err="1">
                <a:latin typeface="+mn-ea"/>
                <a:ea typeface="+mn-ea"/>
              </a:rPr>
              <a:t>회원삭제</a:t>
            </a:r>
            <a:r>
              <a:rPr kumimoji="1" lang="en-US" altLang="ko-KR" dirty="0">
                <a:latin typeface="+mn-ea"/>
                <a:ea typeface="+mn-ea"/>
              </a:rPr>
              <a:t>]</a:t>
            </a:r>
          </a:p>
          <a:p>
            <a:r>
              <a:rPr kumimoji="1" lang="ko-KR" altLang="en-US" dirty="0">
                <a:latin typeface="+mn-ea"/>
                <a:ea typeface="+mn-ea"/>
              </a:rPr>
              <a:t>회원 삭제 시</a:t>
            </a:r>
            <a:r>
              <a:rPr kumimoji="1" lang="en-US" altLang="ko-KR" dirty="0">
                <a:latin typeface="+mn-ea"/>
                <a:ea typeface="+mn-ea"/>
              </a:rPr>
              <a:t>, </a:t>
            </a:r>
            <a:r>
              <a:rPr kumimoji="1" lang="ko-KR" altLang="en-US" dirty="0">
                <a:latin typeface="+mn-ea"/>
                <a:ea typeface="+mn-ea"/>
              </a:rPr>
              <a:t>해당 사용자와 연계된 모든 사적인 영역의 정보와 게시물 삭제</a:t>
            </a:r>
            <a:r>
              <a:rPr lang="ko-KR" altLang="en-US" dirty="0">
                <a:solidFill>
                  <a:srgbClr val="00B0F0"/>
                </a:solidFill>
                <a:latin typeface="+mn-ea"/>
                <a:cs typeface="Nanum Gothic" charset="-127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cs typeface="Nanum Gothic" charset="-127"/>
              </a:rPr>
              <a:t>[012.0]</a:t>
            </a:r>
            <a:endParaRPr kumimoji="1" lang="ko-KR" altLang="en-US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개인 워크스페이스 및 그 이하 콘텐츠 삭제</a:t>
            </a:r>
          </a:p>
          <a:p>
            <a:pPr lvl="2"/>
            <a:r>
              <a:rPr kumimoji="1" lang="en-US" altLang="ko-KR" dirty="0">
                <a:latin typeface="+mn-ea"/>
                <a:ea typeface="+mn-ea"/>
              </a:rPr>
              <a:t>(</a:t>
            </a:r>
            <a:r>
              <a:rPr kumimoji="1" lang="ko-KR" altLang="en-US" dirty="0">
                <a:latin typeface="+mn-ea"/>
                <a:ea typeface="+mn-ea"/>
              </a:rPr>
              <a:t>운영</a:t>
            </a:r>
            <a:r>
              <a:rPr kumimoji="1" lang="en-US" altLang="ko-KR" dirty="0">
                <a:latin typeface="+mn-ea"/>
                <a:ea typeface="+mn-ea"/>
              </a:rPr>
              <a:t>)</a:t>
            </a:r>
            <a:r>
              <a:rPr kumimoji="1" lang="ko-KR" altLang="en-US" dirty="0">
                <a:latin typeface="+mn-ea"/>
                <a:ea typeface="+mn-ea"/>
              </a:rPr>
              <a:t>개인 워크스페이스에 유용한 콘텐츠가 있을 경우</a:t>
            </a:r>
            <a:r>
              <a:rPr kumimoji="1" lang="en-US" altLang="ko-KR" dirty="0">
                <a:latin typeface="+mn-ea"/>
                <a:ea typeface="+mn-ea"/>
              </a:rPr>
              <a:t>, Move </a:t>
            </a:r>
            <a:r>
              <a:rPr kumimoji="1" lang="ko-KR" altLang="en-US" dirty="0">
                <a:latin typeface="+mn-ea"/>
                <a:ea typeface="+mn-ea"/>
              </a:rPr>
              <a:t>기능을 통해 공유 워크스페이스로 이전 후 유저를 삭제하는 방법을 제안함</a:t>
            </a: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개인 워크스페이스 이외의 공간의 콘텐츠는 삭제하지 않음 </a:t>
            </a: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화면에 남아 있는 삭제된 사용자 정보 중 </a:t>
            </a:r>
            <a:r>
              <a:rPr kumimoji="1" lang="en-US" altLang="ko-KR" dirty="0">
                <a:latin typeface="+mn-ea"/>
                <a:ea typeface="+mn-ea"/>
              </a:rPr>
              <a:t>Full name</a:t>
            </a:r>
            <a:r>
              <a:rPr kumimoji="1" lang="ko-KR" altLang="en-US" dirty="0">
                <a:latin typeface="+mn-ea"/>
                <a:ea typeface="+mn-ea"/>
              </a:rPr>
              <a:t>은 </a:t>
            </a:r>
            <a:r>
              <a:rPr kumimoji="1" lang="en-US" altLang="ko-KR" dirty="0">
                <a:latin typeface="+mn-ea"/>
                <a:ea typeface="+mn-ea"/>
              </a:rPr>
              <a:t>'Unknown user’</a:t>
            </a:r>
            <a:r>
              <a:rPr kumimoji="1" lang="ko-KR" altLang="en-US" dirty="0">
                <a:latin typeface="+mn-ea"/>
                <a:ea typeface="+mn-ea"/>
              </a:rPr>
              <a:t>로 일괄 표시</a:t>
            </a:r>
          </a:p>
          <a:p>
            <a:r>
              <a:rPr kumimoji="1" lang="ko-KR" altLang="en-US" dirty="0">
                <a:latin typeface="+mn-ea"/>
                <a:ea typeface="+mn-ea"/>
              </a:rPr>
              <a:t>회원 삭제가 불가능한 경우</a:t>
            </a: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공유 워크스페이스의 오너인 경우</a:t>
            </a:r>
            <a:r>
              <a:rPr kumimoji="1" lang="en-US" altLang="ko-KR" dirty="0">
                <a:latin typeface="+mn-ea"/>
                <a:ea typeface="+mn-ea"/>
              </a:rPr>
              <a:t>, </a:t>
            </a:r>
            <a:r>
              <a:rPr kumimoji="1" lang="ko-KR" altLang="en-US" dirty="0">
                <a:latin typeface="+mn-ea"/>
                <a:ea typeface="+mn-ea"/>
              </a:rPr>
              <a:t>삭제가 불가함</a:t>
            </a:r>
            <a:r>
              <a:rPr lang="ko-KR" altLang="en-US" b="1" dirty="0">
                <a:solidFill>
                  <a:srgbClr val="00B0F0"/>
                </a:solidFill>
                <a:latin typeface="+mn-ea"/>
                <a:cs typeface="Nanum Gothic" charset="-127"/>
              </a:rPr>
              <a:t>☞</a:t>
            </a:r>
            <a:r>
              <a:rPr lang="en-US" altLang="ko-KR" b="1" dirty="0">
                <a:solidFill>
                  <a:srgbClr val="00B0F0"/>
                </a:solidFill>
                <a:latin typeface="+mn-ea"/>
                <a:cs typeface="Nanum Gothic" charset="-127"/>
              </a:rPr>
              <a:t>[013.0]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en-US" altLang="ko-KR" dirty="0">
                <a:latin typeface="+mn-ea"/>
                <a:ea typeface="+mn-ea"/>
              </a:rPr>
              <a:t>(UX)</a:t>
            </a:r>
            <a:r>
              <a:rPr kumimoji="1" lang="ko-KR" altLang="en-US" dirty="0">
                <a:latin typeface="+mn-ea"/>
                <a:ea typeface="+mn-ea"/>
              </a:rPr>
              <a:t>이때</a:t>
            </a:r>
            <a:r>
              <a:rPr kumimoji="1" lang="en-US" altLang="ko-KR" dirty="0">
                <a:latin typeface="+mn-ea"/>
                <a:ea typeface="+mn-ea"/>
              </a:rPr>
              <a:t>,</a:t>
            </a:r>
            <a:r>
              <a:rPr kumimoji="1" lang="ko-KR" altLang="en-US" dirty="0">
                <a:latin typeface="+mn-ea"/>
                <a:ea typeface="+mn-ea"/>
              </a:rPr>
              <a:t> 오너를 변경할 수 있는 </a:t>
            </a:r>
            <a:r>
              <a:rPr kumimoji="1" lang="en-US" altLang="ko-KR" dirty="0">
                <a:latin typeface="+mn-ea"/>
                <a:ea typeface="+mn-ea"/>
              </a:rPr>
              <a:t>UI</a:t>
            </a:r>
            <a:r>
              <a:rPr kumimoji="1" lang="ko-KR" altLang="en-US" dirty="0" err="1">
                <a:latin typeface="+mn-ea"/>
                <a:ea typeface="+mn-ea"/>
              </a:rPr>
              <a:t>를</a:t>
            </a:r>
            <a:r>
              <a:rPr kumimoji="1" lang="ko-KR" altLang="en-US" dirty="0">
                <a:latin typeface="+mn-ea"/>
                <a:ea typeface="+mn-ea"/>
              </a:rPr>
              <a:t> 제공하여 회원 삭제 시나리오가 끊어지지 않도록 함</a:t>
            </a:r>
            <a:r>
              <a:rPr lang="ko-KR" altLang="en-US" b="1" dirty="0">
                <a:solidFill>
                  <a:srgbClr val="00B0F0"/>
                </a:solidFill>
                <a:latin typeface="+mn-ea"/>
                <a:cs typeface="Nanum Gothic" charset="-127"/>
              </a:rPr>
              <a:t>☞</a:t>
            </a:r>
            <a:r>
              <a:rPr lang="en-US" altLang="ko-KR" b="1" dirty="0">
                <a:solidFill>
                  <a:srgbClr val="00B0F0"/>
                </a:solidFill>
                <a:latin typeface="+mn-ea"/>
                <a:cs typeface="Nanum Gothic" charset="-127"/>
              </a:rPr>
              <a:t>[014.0]</a:t>
            </a:r>
            <a:endParaRPr lang="ko-KR" altLang="en-US" b="1" dirty="0">
              <a:solidFill>
                <a:srgbClr val="00B0F0"/>
              </a:solidFill>
              <a:latin typeface="+mn-ea"/>
              <a:cs typeface="Nanum Gothic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478189" y="1532276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dirty="0">
                <a:solidFill>
                  <a:schemeClr val="tx1"/>
                </a:solidFill>
                <a:latin typeface="+mn-ea"/>
                <a:cs typeface="Nanum Gothic" charset="-127"/>
              </a:rPr>
              <a:t>가입 요청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4217262" y="1876682"/>
            <a:ext cx="2559305" cy="32600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700" dirty="0">
                <a:solidFill>
                  <a:srgbClr val="FF0000"/>
                </a:solidFill>
                <a:latin typeface="+mn-ea"/>
                <a:cs typeface="Nanum Gothic" charset="-127"/>
              </a:rPr>
              <a:t>* 모든 멤버 가입 승인 완료 시</a:t>
            </a:r>
            <a:r>
              <a:rPr kumimoji="1" lang="en-US" altLang="ko-KR" sz="700" dirty="0">
                <a:solidFill>
                  <a:srgbClr val="FF0000"/>
                </a:solidFill>
                <a:latin typeface="+mn-ea"/>
                <a:cs typeface="Nanum Gothic" charset="-127"/>
              </a:rPr>
              <a:t>,</a:t>
            </a:r>
            <a:r>
              <a:rPr kumimoji="1" lang="ko-KR" altLang="en-US" sz="700" dirty="0">
                <a:solidFill>
                  <a:srgbClr val="FF0000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700" dirty="0">
                <a:solidFill>
                  <a:srgbClr val="FF0000"/>
                </a:solidFill>
                <a:latin typeface="+mn-ea"/>
                <a:cs typeface="Nanum Gothic" charset="-127"/>
              </a:rPr>
              <a:t>General-user </a:t>
            </a:r>
            <a:r>
              <a:rPr kumimoji="1" lang="ko-KR" altLang="en-US" sz="700" dirty="0">
                <a:solidFill>
                  <a:srgbClr val="FF0000"/>
                </a:solidFill>
                <a:latin typeface="+mn-ea"/>
                <a:cs typeface="Nanum Gothic" charset="-127"/>
              </a:rPr>
              <a:t>그룹에 소속됨</a:t>
            </a:r>
            <a:endParaRPr kumimoji="1" lang="en-US" altLang="ko-KR" sz="700" dirty="0">
              <a:solidFill>
                <a:srgbClr val="FF0000"/>
              </a:solidFill>
              <a:latin typeface="+mn-ea"/>
              <a:cs typeface="Nanum Gothic" charset="-127"/>
            </a:endParaRPr>
          </a:p>
          <a:p>
            <a:r>
              <a:rPr kumimoji="1" lang="ko-KR" altLang="en-US" sz="700" dirty="0">
                <a:solidFill>
                  <a:srgbClr val="FF0000"/>
                </a:solidFill>
                <a:latin typeface="+mn-ea"/>
                <a:cs typeface="Nanum Gothic" charset="-127"/>
              </a:rPr>
              <a:t>    </a:t>
            </a:r>
            <a:r>
              <a:rPr kumimoji="1" lang="en-US" altLang="ko-KR" sz="700" dirty="0">
                <a:solidFill>
                  <a:srgbClr val="FF0000"/>
                </a:solidFill>
                <a:latin typeface="+mn-ea"/>
                <a:cs typeface="Nanum Gothic" charset="-127"/>
              </a:rPr>
              <a:t>General-user </a:t>
            </a:r>
            <a:r>
              <a:rPr kumimoji="1" lang="ko-KR" altLang="en-US" sz="700" dirty="0">
                <a:solidFill>
                  <a:srgbClr val="FF0000"/>
                </a:solidFill>
                <a:latin typeface="+mn-ea"/>
                <a:cs typeface="Nanum Gothic" charset="-127"/>
              </a:rPr>
              <a:t>그룹은 삭제할 수 없음 </a:t>
            </a:r>
          </a:p>
        </p:txBody>
      </p:sp>
      <p:cxnSp>
        <p:nvCxnSpPr>
          <p:cNvPr id="66" name="구부러진 연결선[U] 65"/>
          <p:cNvCxnSpPr>
            <a:cxnSpLocks/>
            <a:stCxn id="65" idx="3"/>
            <a:endCxn id="26" idx="1"/>
          </p:cNvCxnSpPr>
          <p:nvPr/>
        </p:nvCxnSpPr>
        <p:spPr>
          <a:xfrm>
            <a:off x="1662933" y="1695278"/>
            <a:ext cx="4876608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구부러진 연결선[U] 71"/>
          <p:cNvCxnSpPr>
            <a:cxnSpLocks/>
            <a:stCxn id="68" idx="3"/>
            <a:endCxn id="29" idx="1"/>
          </p:cNvCxnSpPr>
          <p:nvPr/>
        </p:nvCxnSpPr>
        <p:spPr>
          <a:xfrm flipV="1">
            <a:off x="5496915" y="3189249"/>
            <a:ext cx="1036276" cy="1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4516511" y="958479"/>
            <a:ext cx="776064" cy="23010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Admin</a:t>
            </a:r>
            <a:endParaRPr kumimoji="1"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682529" y="958479"/>
            <a:ext cx="776064" cy="23010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Anonymous</a:t>
            </a:r>
            <a:endParaRPr kumimoji="1"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221D38B-DE94-6142-8838-0DE39D6D6C60}"/>
              </a:ext>
            </a:extLst>
          </p:cNvPr>
          <p:cNvSpPr/>
          <p:nvPr/>
        </p:nvSpPr>
        <p:spPr>
          <a:xfrm>
            <a:off x="399205" y="1856668"/>
            <a:ext cx="1782979" cy="32600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700" dirty="0">
                <a:solidFill>
                  <a:srgbClr val="FF0000"/>
                </a:solidFill>
                <a:latin typeface="+mn-ea"/>
                <a:cs typeface="Nanum Gothic" charset="-127"/>
              </a:rPr>
              <a:t>* 기 사용자의 </a:t>
            </a:r>
            <a:r>
              <a:rPr kumimoji="1" lang="en-US" altLang="ko-KR" sz="700" dirty="0">
                <a:solidFill>
                  <a:srgbClr val="FF0000"/>
                </a:solidFill>
                <a:latin typeface="+mn-ea"/>
                <a:cs typeface="Nanum Gothic" charset="-127"/>
              </a:rPr>
              <a:t>Username / Email</a:t>
            </a:r>
            <a:r>
              <a:rPr kumimoji="1" lang="ko-KR" altLang="en-US" sz="700" dirty="0">
                <a:solidFill>
                  <a:srgbClr val="FF0000"/>
                </a:solidFill>
                <a:latin typeface="+mn-ea"/>
                <a:cs typeface="Nanum Gothic" charset="-127"/>
              </a:rPr>
              <a:t> 과 중복 등록할 수 없음</a:t>
            </a:r>
            <a:r>
              <a:rPr kumimoji="1" lang="en-US" altLang="ko-KR" sz="700" dirty="0">
                <a:solidFill>
                  <a:srgbClr val="FF0000"/>
                </a:solidFill>
                <a:latin typeface="+mn-ea"/>
                <a:cs typeface="Nanum Gothic" charset="-127"/>
              </a:rPr>
              <a:t>.</a:t>
            </a:r>
            <a:r>
              <a:rPr kumimoji="1" lang="ko-KR" altLang="en-US" sz="700" dirty="0">
                <a:solidFill>
                  <a:srgbClr val="FF0000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700" dirty="0">
                <a:solidFill>
                  <a:srgbClr val="FF0000"/>
                </a:solidFill>
                <a:latin typeface="+mn-ea"/>
                <a:cs typeface="Nanum Gothic" charset="-127"/>
              </a:rPr>
              <a:t>(</a:t>
            </a:r>
            <a:r>
              <a:rPr kumimoji="1" lang="ko-KR" altLang="en-US" sz="700" dirty="0">
                <a:solidFill>
                  <a:srgbClr val="FF0000"/>
                </a:solidFill>
                <a:latin typeface="+mn-ea"/>
                <a:cs typeface="Nanum Gothic" charset="-127"/>
              </a:rPr>
              <a:t>단</a:t>
            </a:r>
            <a:r>
              <a:rPr kumimoji="1" lang="en-US" altLang="ko-KR" sz="700" dirty="0">
                <a:solidFill>
                  <a:srgbClr val="FF0000"/>
                </a:solidFill>
                <a:latin typeface="+mn-ea"/>
                <a:cs typeface="Nanum Gothic" charset="-127"/>
              </a:rPr>
              <a:t>,</a:t>
            </a:r>
            <a:r>
              <a:rPr kumimoji="1" lang="ko-KR" altLang="en-US" sz="700" dirty="0">
                <a:solidFill>
                  <a:srgbClr val="FF0000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700" dirty="0">
                <a:solidFill>
                  <a:srgbClr val="FF0000"/>
                </a:solidFill>
                <a:latin typeface="+mn-ea"/>
                <a:cs typeface="Nanum Gothic" charset="-127"/>
              </a:rPr>
              <a:t>reject</a:t>
            </a:r>
            <a:r>
              <a:rPr kumimoji="1" lang="ko-KR" altLang="en-US" sz="700" dirty="0">
                <a:solidFill>
                  <a:srgbClr val="FF0000"/>
                </a:solidFill>
                <a:latin typeface="+mn-ea"/>
                <a:cs typeface="Nanum Gothic" charset="-127"/>
              </a:rPr>
              <a:t> 상태 제외</a:t>
            </a:r>
            <a:r>
              <a:rPr kumimoji="1" lang="en-US" altLang="ko-KR" sz="700" dirty="0">
                <a:solidFill>
                  <a:srgbClr val="FF0000"/>
                </a:solidFill>
                <a:latin typeface="+mn-ea"/>
                <a:cs typeface="Nanum Gothic" charset="-127"/>
              </a:rPr>
              <a:t>)</a:t>
            </a:r>
            <a:endParaRPr kumimoji="1" lang="ko-KR" altLang="en-US" sz="700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DE7E057-7219-F843-9A58-59BC919BA6D1}"/>
              </a:ext>
            </a:extLst>
          </p:cNvPr>
          <p:cNvSpPr/>
          <p:nvPr/>
        </p:nvSpPr>
        <p:spPr>
          <a:xfrm>
            <a:off x="495628" y="3042449"/>
            <a:ext cx="2035046" cy="27470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kumimoji="1" lang="en-US" altLang="ko-KR" sz="700" b="1" dirty="0">
                <a:solidFill>
                  <a:schemeClr val="tx1"/>
                </a:solidFill>
                <a:latin typeface="+mn-ea"/>
                <a:cs typeface="Nanum Gothic" charset="-127"/>
              </a:rPr>
              <a:t>[</a:t>
            </a:r>
            <a:r>
              <a:rPr kumimoji="1" lang="ko-KR" altLang="en-US" sz="700" b="1" dirty="0">
                <a:solidFill>
                  <a:schemeClr val="tx1"/>
                </a:solidFill>
                <a:latin typeface="+mn-ea"/>
                <a:cs typeface="Nanum Gothic" charset="-127"/>
              </a:rPr>
              <a:t>사용자 활동 상태</a:t>
            </a:r>
            <a:r>
              <a:rPr kumimoji="1" lang="en-US" altLang="ko-KR" sz="700" b="1" dirty="0">
                <a:solidFill>
                  <a:schemeClr val="tx1"/>
                </a:solidFill>
                <a:latin typeface="+mn-ea"/>
                <a:cs typeface="Nanum Gothic" charset="-127"/>
              </a:rPr>
              <a:t>]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6E6C371-3248-C34C-98CE-6B1510CDD2BF}"/>
              </a:ext>
            </a:extLst>
          </p:cNvPr>
          <p:cNvSpPr/>
          <p:nvPr/>
        </p:nvSpPr>
        <p:spPr>
          <a:xfrm>
            <a:off x="2703169" y="1614495"/>
            <a:ext cx="663760" cy="186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 err="1">
                <a:solidFill>
                  <a:schemeClr val="bg1"/>
                </a:solidFill>
                <a:latin typeface="+mn-ea"/>
                <a:cs typeface="Nanum Gothic" charset="-127"/>
              </a:rPr>
              <a:t>a.Pending</a:t>
            </a:r>
            <a:endParaRPr kumimoji="1" lang="ko-KR" altLang="en-US" sz="7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C091A7-1713-9843-8AAC-497987306202}"/>
              </a:ext>
            </a:extLst>
          </p:cNvPr>
          <p:cNvSpPr/>
          <p:nvPr/>
        </p:nvSpPr>
        <p:spPr>
          <a:xfrm>
            <a:off x="6539541" y="1614495"/>
            <a:ext cx="663760" cy="186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 err="1">
                <a:solidFill>
                  <a:schemeClr val="bg1"/>
                </a:solidFill>
                <a:latin typeface="+mn-ea"/>
                <a:cs typeface="Nanum Gothic" charset="-127"/>
              </a:rPr>
              <a:t>b.Active</a:t>
            </a:r>
            <a:endParaRPr kumimoji="1" lang="ko-KR" altLang="en-US" sz="7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5B6A0F1-A294-2E44-981B-C7E5BBCEAABC}"/>
              </a:ext>
            </a:extLst>
          </p:cNvPr>
          <p:cNvSpPr/>
          <p:nvPr/>
        </p:nvSpPr>
        <p:spPr>
          <a:xfrm>
            <a:off x="6539541" y="2197262"/>
            <a:ext cx="663760" cy="186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700" dirty="0" err="1">
                <a:solidFill>
                  <a:schemeClr val="bg1"/>
                </a:solidFill>
                <a:latin typeface="+mn-ea"/>
                <a:cs typeface="Nanum Gothic" charset="-127"/>
              </a:rPr>
              <a:t>c.Inactive</a:t>
            </a:r>
            <a:endParaRPr kumimoji="1" lang="ko-KR" altLang="en-US" sz="7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A249CB0-299D-EF4A-BF41-E66DCCBC0C83}"/>
              </a:ext>
            </a:extLst>
          </p:cNvPr>
          <p:cNvSpPr/>
          <p:nvPr/>
        </p:nvSpPr>
        <p:spPr>
          <a:xfrm>
            <a:off x="9945872" y="1601794"/>
            <a:ext cx="663760" cy="186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 err="1">
                <a:solidFill>
                  <a:schemeClr val="bg1"/>
                </a:solidFill>
                <a:latin typeface="+mn-ea"/>
                <a:cs typeface="Nanum Gothic" charset="-127"/>
              </a:rPr>
              <a:t>e.Deleted</a:t>
            </a:r>
            <a:endParaRPr kumimoji="1" lang="ko-KR" altLang="en-US" sz="7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cxnSp>
        <p:nvCxnSpPr>
          <p:cNvPr id="33" name="구부러진 연결선[U] 32">
            <a:extLst>
              <a:ext uri="{FF2B5EF4-FFF2-40B4-BE49-F238E27FC236}">
                <a16:creationId xmlns:a16="http://schemas.microsoft.com/office/drawing/2014/main" id="{DD3471A2-1635-0444-ADB2-34E71EDC3270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rot="5400000">
            <a:off x="6673521" y="1999361"/>
            <a:ext cx="395801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구부러진 연결선[U] 50">
            <a:extLst>
              <a:ext uri="{FF2B5EF4-FFF2-40B4-BE49-F238E27FC236}">
                <a16:creationId xmlns:a16="http://schemas.microsoft.com/office/drawing/2014/main" id="{84747FD5-37D9-0F42-A741-09FCA245F1C8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 flipV="1">
            <a:off x="7203301" y="1695277"/>
            <a:ext cx="2742571" cy="12701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4312171" y="1532276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dirty="0">
                <a:solidFill>
                  <a:schemeClr val="tx1"/>
                </a:solidFill>
                <a:latin typeface="+mn-ea"/>
                <a:cs typeface="Nanum Gothic" charset="-127"/>
              </a:rPr>
              <a:t>승인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4312171" y="3026248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dirty="0">
                <a:solidFill>
                  <a:schemeClr val="tx1"/>
                </a:solidFill>
                <a:latin typeface="+mn-ea"/>
                <a:cs typeface="Nanum Gothic" charset="-127"/>
              </a:rPr>
              <a:t>반려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DB51A78-FF0C-A142-9E3B-651CDF49D062}"/>
              </a:ext>
            </a:extLst>
          </p:cNvPr>
          <p:cNvSpPr/>
          <p:nvPr/>
        </p:nvSpPr>
        <p:spPr>
          <a:xfrm>
            <a:off x="6533191" y="3095766"/>
            <a:ext cx="663760" cy="186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 err="1">
                <a:solidFill>
                  <a:schemeClr val="bg1"/>
                </a:solidFill>
                <a:latin typeface="+mn-ea"/>
                <a:cs typeface="Nanum Gothic" charset="-127"/>
              </a:rPr>
              <a:t>d.Rejected</a:t>
            </a:r>
            <a:endParaRPr kumimoji="1" lang="ko-KR" altLang="en-US" sz="7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cxnSp>
        <p:nvCxnSpPr>
          <p:cNvPr id="90" name="구부러진 연결선[U] 89">
            <a:extLst>
              <a:ext uri="{FF2B5EF4-FFF2-40B4-BE49-F238E27FC236}">
                <a16:creationId xmlns:a16="http://schemas.microsoft.com/office/drawing/2014/main" id="{12AD2885-66DD-3146-8063-8FA0FA9C0CD4}"/>
              </a:ext>
            </a:extLst>
          </p:cNvPr>
          <p:cNvCxnSpPr>
            <a:cxnSpLocks/>
            <a:stCxn id="25" idx="3"/>
            <a:endCxn id="68" idx="1"/>
          </p:cNvCxnSpPr>
          <p:nvPr/>
        </p:nvCxnSpPr>
        <p:spPr>
          <a:xfrm>
            <a:off x="3366929" y="1707978"/>
            <a:ext cx="945242" cy="1481272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5B7A6F7-7E0A-944A-8F15-1E6B26443416}"/>
              </a:ext>
            </a:extLst>
          </p:cNvPr>
          <p:cNvSpPr/>
          <p:nvPr/>
        </p:nvSpPr>
        <p:spPr>
          <a:xfrm>
            <a:off x="8239486" y="1532276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dirty="0">
                <a:solidFill>
                  <a:schemeClr val="tx1"/>
                </a:solidFill>
                <a:latin typeface="+mn-ea"/>
                <a:cs typeface="Nanum Gothic" charset="-127"/>
              </a:rPr>
              <a:t>삭제</a:t>
            </a:r>
          </a:p>
        </p:txBody>
      </p:sp>
      <p:cxnSp>
        <p:nvCxnSpPr>
          <p:cNvPr id="110" name="구부러진 연결선[U] 109">
            <a:extLst>
              <a:ext uri="{FF2B5EF4-FFF2-40B4-BE49-F238E27FC236}">
                <a16:creationId xmlns:a16="http://schemas.microsoft.com/office/drawing/2014/main" id="{E445BDE6-0D61-6A4F-B793-B4050C0D0BC7}"/>
              </a:ext>
            </a:extLst>
          </p:cNvPr>
          <p:cNvCxnSpPr>
            <a:cxnSpLocks/>
            <a:stCxn id="27" idx="3"/>
            <a:endCxn id="104" idx="1"/>
          </p:cNvCxnSpPr>
          <p:nvPr/>
        </p:nvCxnSpPr>
        <p:spPr>
          <a:xfrm flipV="1">
            <a:off x="7203301" y="1695278"/>
            <a:ext cx="1036185" cy="595467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3" name="표 112">
            <a:extLst>
              <a:ext uri="{FF2B5EF4-FFF2-40B4-BE49-F238E27FC236}">
                <a16:creationId xmlns:a16="http://schemas.microsoft.com/office/drawing/2014/main" id="{4FFDEEFC-E6C9-5F4F-8DBD-25BC7D5AAB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438995"/>
              </p:ext>
            </p:extLst>
          </p:nvPr>
        </p:nvGraphicFramePr>
        <p:xfrm>
          <a:off x="399205" y="4961874"/>
          <a:ext cx="4376369" cy="1386795"/>
        </p:xfrm>
        <a:graphic>
          <a:graphicData uri="http://schemas.openxmlformats.org/drawingml/2006/table">
            <a:tbl>
              <a:tblPr/>
              <a:tblGrid>
                <a:gridCol w="964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15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9181">
                <a:tc>
                  <a:txBody>
                    <a:bodyPr/>
                    <a:lstStyle/>
                    <a:p>
                      <a:pPr marL="0" indent="0" algn="l" fontAlgn="b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a.Pending</a:t>
                      </a: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(</a:t>
                      </a:r>
                      <a:r>
                        <a:rPr kumimoji="1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대기</a:t>
                      </a: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)</a:t>
                      </a:r>
                      <a:endParaRPr lang="ko-KR" alt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가입 요청 승인 대기 중인 사용자</a:t>
                      </a:r>
                      <a:endParaRPr kumimoji="1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572">
                <a:tc>
                  <a:txBody>
                    <a:bodyPr/>
                    <a:lstStyle/>
                    <a:p>
                      <a:pPr marL="0" indent="0" algn="l" fontAlgn="b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b.Active</a:t>
                      </a: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(</a:t>
                      </a:r>
                      <a:r>
                        <a:rPr kumimoji="1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활성</a:t>
                      </a: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)</a:t>
                      </a:r>
                      <a:endParaRPr lang="ko-KR" alt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가입 후 정상 활동 가능한 사용자</a:t>
                      </a:r>
                      <a:endParaRPr kumimoji="1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가입 승인 즉시 활성 상태가 됨</a:t>
                      </a:r>
                      <a:endParaRPr kumimoji="1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572">
                <a:tc>
                  <a:txBody>
                    <a:bodyPr/>
                    <a:lstStyle/>
                    <a:p>
                      <a:pPr marL="0" indent="0" algn="l" fontAlgn="t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c.Inactive</a:t>
                      </a: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(</a:t>
                      </a:r>
                      <a:r>
                        <a:rPr kumimoji="1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비활성</a:t>
                      </a: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)</a:t>
                      </a:r>
                      <a:endParaRPr lang="ko-KR" alt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가입 후 관리자에 의해 활동이 일시 정지된 사용자</a:t>
                      </a:r>
                      <a:endParaRPr kumimoji="1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비활성 사용자는 로그인할 수 없을 뿐</a:t>
                      </a: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,</a:t>
                      </a:r>
                      <a:r>
                        <a:rPr kumimoji="1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해당 사용자의 활동 내역에 변화가 있지 않음</a:t>
                      </a:r>
                      <a:endParaRPr kumimoji="1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181">
                <a:tc>
                  <a:txBody>
                    <a:bodyPr/>
                    <a:lstStyle/>
                    <a:p>
                      <a:pPr marL="0" indent="0" algn="l" fontAlgn="t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d.Rejected</a:t>
                      </a: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(</a:t>
                      </a:r>
                      <a:r>
                        <a:rPr kumimoji="1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반려</a:t>
                      </a: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)</a:t>
                      </a:r>
                      <a:endParaRPr lang="ko-KR" alt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관리자에 의해 가입 요청 승인이 거절된 사용자</a:t>
                      </a:r>
                      <a:endParaRPr kumimoji="1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1895945"/>
                  </a:ext>
                </a:extLst>
              </a:tr>
              <a:tr h="179181">
                <a:tc>
                  <a:txBody>
                    <a:bodyPr/>
                    <a:lstStyle/>
                    <a:p>
                      <a:pPr marL="0" indent="0" algn="l" fontAlgn="t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e.Deleted</a:t>
                      </a: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(</a:t>
                      </a:r>
                      <a:r>
                        <a:rPr kumimoji="1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삭제</a:t>
                      </a: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)</a:t>
                      </a:r>
                      <a:endParaRPr lang="ko-KR" alt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가입 후 관리자에 의해 삭제된 사용자</a:t>
                      </a:r>
                      <a:endParaRPr kumimoji="1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45279"/>
                  </a:ext>
                </a:extLst>
              </a:tr>
            </a:tbl>
          </a:graphicData>
        </a:graphic>
      </p:graphicFrame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3434AE-B38B-7742-94F3-5715C270F45A}"/>
              </a:ext>
            </a:extLst>
          </p:cNvPr>
          <p:cNvSpPr/>
          <p:nvPr/>
        </p:nvSpPr>
        <p:spPr>
          <a:xfrm>
            <a:off x="294468" y="6930978"/>
            <a:ext cx="3340184" cy="314332"/>
          </a:xfrm>
          <a:prstGeom prst="rect">
            <a:avLst/>
          </a:prstGeom>
          <a:solidFill>
            <a:srgbClr val="00B05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dirty="0">
                <a:solidFill>
                  <a:schemeClr val="bg1"/>
                </a:solidFill>
                <a:latin typeface="+mn-ea"/>
                <a:cs typeface="Nanum Gothic" charset="-127"/>
              </a:rPr>
              <a:t>그룹 관리자</a:t>
            </a:r>
            <a:r>
              <a:rPr kumimoji="1" lang="en-US" altLang="ko-KR" sz="700" dirty="0">
                <a:solidFill>
                  <a:schemeClr val="bg1"/>
                </a:solidFill>
                <a:latin typeface="+mn-ea"/>
                <a:cs typeface="Nanum Gothic" charset="-127"/>
              </a:rPr>
              <a:t>,</a:t>
            </a:r>
            <a:r>
              <a:rPr kumimoji="1" lang="ko-KR" altLang="en-US" sz="700" dirty="0">
                <a:solidFill>
                  <a:schemeClr val="bg1"/>
                </a:solidFill>
                <a:latin typeface="+mn-ea"/>
                <a:cs typeface="Nanum Gothic" charset="-127"/>
              </a:rPr>
              <a:t> 워크스페이스 관리자는 비활성 회원임을 확인할 수 있어야 함</a:t>
            </a:r>
            <a:r>
              <a:rPr kumimoji="1" lang="en-US" altLang="ko-KR" sz="700" dirty="0">
                <a:solidFill>
                  <a:schemeClr val="bg1"/>
                </a:solidFill>
                <a:latin typeface="+mn-ea"/>
                <a:cs typeface="Nanum Gothic" charset="-127"/>
              </a:rPr>
              <a:t>?</a:t>
            </a:r>
          </a:p>
          <a:p>
            <a:pPr algn="ctr"/>
            <a:r>
              <a:rPr kumimoji="1" lang="ko-KR" altLang="en-US" sz="700" dirty="0">
                <a:solidFill>
                  <a:schemeClr val="bg1"/>
                </a:solidFill>
                <a:latin typeface="+mn-ea"/>
                <a:cs typeface="Nanum Gothic" charset="-127"/>
              </a:rPr>
              <a:t>삭제된 사용자는</a:t>
            </a:r>
            <a:r>
              <a:rPr kumimoji="1" lang="en-US" altLang="ko-KR" sz="700" dirty="0">
                <a:solidFill>
                  <a:schemeClr val="bg1"/>
                </a:solidFill>
                <a:latin typeface="+mn-ea"/>
                <a:cs typeface="Nanum Gothic" charset="-127"/>
              </a:rPr>
              <a:t>..?</a:t>
            </a:r>
            <a:endParaRPr kumimoji="1" lang="ko-KR" altLang="en-US" sz="7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57EE93F-294A-8D4A-BAAF-D6A063818EEF}"/>
              </a:ext>
            </a:extLst>
          </p:cNvPr>
          <p:cNvSpPr/>
          <p:nvPr/>
        </p:nvSpPr>
        <p:spPr>
          <a:xfrm>
            <a:off x="463077" y="2144810"/>
            <a:ext cx="1719108" cy="173429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dirty="0">
                <a:solidFill>
                  <a:schemeClr val="bg1"/>
                </a:solidFill>
                <a:latin typeface="+mn-ea"/>
                <a:cs typeface="Nanum Gothic" charset="-127"/>
              </a:rPr>
              <a:t>즉</a:t>
            </a:r>
            <a:r>
              <a:rPr kumimoji="1" lang="en-US" altLang="ko-KR" sz="700" dirty="0">
                <a:solidFill>
                  <a:schemeClr val="bg1"/>
                </a:solidFill>
                <a:latin typeface="+mn-ea"/>
                <a:cs typeface="Nanum Gothic" charset="-127"/>
              </a:rPr>
              <a:t>,</a:t>
            </a:r>
            <a:r>
              <a:rPr kumimoji="1" lang="ko-KR" altLang="en-US" sz="700" dirty="0">
                <a:solidFill>
                  <a:schemeClr val="bg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700" dirty="0">
                <a:solidFill>
                  <a:schemeClr val="bg1"/>
                </a:solidFill>
                <a:latin typeface="+mn-ea"/>
                <a:cs typeface="Nanum Gothic" charset="-127"/>
              </a:rPr>
              <a:t>Username/Email</a:t>
            </a:r>
            <a:r>
              <a:rPr kumimoji="1" lang="ko-KR" altLang="en-US" sz="700" dirty="0">
                <a:solidFill>
                  <a:schemeClr val="bg1"/>
                </a:solidFill>
                <a:latin typeface="+mn-ea"/>
                <a:cs typeface="Nanum Gothic" charset="-127"/>
              </a:rPr>
              <a:t>로 다시 요청 가능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DF9943-87C6-FC48-82D8-36104955ECFB}"/>
              </a:ext>
            </a:extLst>
          </p:cNvPr>
          <p:cNvSpPr txBox="1"/>
          <p:nvPr/>
        </p:nvSpPr>
        <p:spPr>
          <a:xfrm>
            <a:off x="10162984" y="2811195"/>
            <a:ext cx="1028093" cy="25736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ko-KR" altLang="en-US" sz="600" dirty="0">
                <a:latin typeface="+mn-ea"/>
                <a:cs typeface="Nanum Gothic" charset="-127"/>
              </a:rPr>
              <a:t>회원 삭제 시 유의사항 확인</a:t>
            </a:r>
            <a:endParaRPr lang="en-US" altLang="ko-KR" sz="600" dirty="0">
              <a:latin typeface="+mn-ea"/>
              <a:cs typeface="Nanum Gothic" charset="-127"/>
            </a:endParaRPr>
          </a:p>
          <a:p>
            <a:r>
              <a:rPr lang="ko-KR" altLang="en-US" sz="600" b="1" dirty="0">
                <a:solidFill>
                  <a:srgbClr val="00B0F0"/>
                </a:solidFill>
                <a:latin typeface="+mn-ea"/>
                <a:cs typeface="Nanum Gothic" charset="-127"/>
              </a:rPr>
              <a:t>☞</a:t>
            </a:r>
            <a:r>
              <a:rPr lang="en-US" altLang="ko-KR" sz="600" b="1" dirty="0">
                <a:solidFill>
                  <a:srgbClr val="00B0F0"/>
                </a:solidFill>
                <a:latin typeface="+mn-ea"/>
                <a:cs typeface="Nanum Gothic" charset="-127"/>
              </a:rPr>
              <a:t>[012.0]</a:t>
            </a:r>
            <a:endParaRPr lang="ko-KR" altLang="en-US" sz="600" b="1" dirty="0">
              <a:solidFill>
                <a:srgbClr val="00B0F0"/>
              </a:solidFill>
              <a:latin typeface="+mn-ea"/>
              <a:cs typeface="Nanum Gothic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CFD68C-33A4-3545-82AE-A982EAA8F85B}"/>
              </a:ext>
            </a:extLst>
          </p:cNvPr>
          <p:cNvSpPr txBox="1"/>
          <p:nvPr/>
        </p:nvSpPr>
        <p:spPr>
          <a:xfrm>
            <a:off x="9528502" y="3561492"/>
            <a:ext cx="770010" cy="25736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ko-KR" altLang="en-US" sz="600" dirty="0">
                <a:latin typeface="+mn-ea"/>
                <a:cs typeface="Nanum Gothic" charset="-127"/>
              </a:rPr>
              <a:t>오너 변경 필요 알림</a:t>
            </a:r>
            <a:endParaRPr lang="en-US" altLang="ko-KR" sz="600" dirty="0">
              <a:latin typeface="+mn-ea"/>
              <a:cs typeface="Nanum Gothic" charset="-127"/>
            </a:endParaRPr>
          </a:p>
          <a:p>
            <a:r>
              <a:rPr lang="ko-KR" altLang="en-US" sz="600" b="1" dirty="0">
                <a:solidFill>
                  <a:srgbClr val="00B0F0"/>
                </a:solidFill>
                <a:latin typeface="+mn-ea"/>
                <a:cs typeface="Nanum Gothic" charset="-127"/>
              </a:rPr>
              <a:t>☞</a:t>
            </a:r>
            <a:r>
              <a:rPr lang="en-US" altLang="ko-KR" sz="600" b="1" dirty="0">
                <a:solidFill>
                  <a:srgbClr val="00B0F0"/>
                </a:solidFill>
                <a:latin typeface="+mn-ea"/>
                <a:cs typeface="Nanum Gothic" charset="-127"/>
              </a:rPr>
              <a:t>[013.0]</a:t>
            </a:r>
            <a:endParaRPr lang="ko-KR" altLang="en-US" sz="600" b="1" dirty="0">
              <a:solidFill>
                <a:srgbClr val="00B0F0"/>
              </a:solidFill>
              <a:latin typeface="+mn-ea"/>
              <a:cs typeface="Nanum Gothic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4CC354D-F6B9-BB49-8582-1C21879CE8E2}"/>
              </a:ext>
            </a:extLst>
          </p:cNvPr>
          <p:cNvSpPr txBox="1"/>
          <p:nvPr/>
        </p:nvSpPr>
        <p:spPr>
          <a:xfrm>
            <a:off x="11031102" y="3561493"/>
            <a:ext cx="846954" cy="25736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ko-KR" altLang="en-US" sz="600" dirty="0">
                <a:latin typeface="+mn-ea"/>
                <a:cs typeface="Nanum Gothic" charset="-127"/>
              </a:rPr>
              <a:t>오너 변경 완료 토스트</a:t>
            </a:r>
            <a:endParaRPr lang="en-US" altLang="ko-KR" sz="600" dirty="0">
              <a:latin typeface="+mn-ea"/>
              <a:cs typeface="Nanum Gothic" charset="-127"/>
            </a:endParaRPr>
          </a:p>
          <a:p>
            <a:r>
              <a:rPr lang="ko-KR" altLang="en-US" sz="600" b="1" dirty="0">
                <a:solidFill>
                  <a:srgbClr val="00B0F0"/>
                </a:solidFill>
                <a:latin typeface="+mn-ea"/>
                <a:cs typeface="Nanum Gothic" charset="-127"/>
              </a:rPr>
              <a:t>☞</a:t>
            </a:r>
            <a:r>
              <a:rPr lang="en-US" altLang="ko-KR" sz="600" b="1" dirty="0">
                <a:solidFill>
                  <a:srgbClr val="00B0F0"/>
                </a:solidFill>
                <a:latin typeface="+mn-ea"/>
                <a:cs typeface="Nanum Gothic" charset="-127"/>
              </a:rPr>
              <a:t>[014.2]</a:t>
            </a:r>
            <a:endParaRPr lang="ko-KR" altLang="en-US" sz="600" b="1" dirty="0">
              <a:solidFill>
                <a:srgbClr val="00B0F0"/>
              </a:solidFill>
              <a:latin typeface="+mn-ea"/>
              <a:cs typeface="Nanum Gothic" charset="-127"/>
            </a:endParaRPr>
          </a:p>
        </p:txBody>
      </p:sp>
      <p:cxnSp>
        <p:nvCxnSpPr>
          <p:cNvPr id="44" name="구부러진 연결선[U] 43">
            <a:extLst>
              <a:ext uri="{FF2B5EF4-FFF2-40B4-BE49-F238E27FC236}">
                <a16:creationId xmlns:a16="http://schemas.microsoft.com/office/drawing/2014/main" id="{8F9ED3A8-2E34-BC42-BAE9-2AEB3B1D75F9}"/>
              </a:ext>
            </a:extLst>
          </p:cNvPr>
          <p:cNvCxnSpPr>
            <a:cxnSpLocks/>
            <a:stCxn id="31" idx="3"/>
            <a:endCxn id="40" idx="1"/>
          </p:cNvCxnSpPr>
          <p:nvPr/>
        </p:nvCxnSpPr>
        <p:spPr>
          <a:xfrm>
            <a:off x="9737938" y="2939880"/>
            <a:ext cx="425046" cy="12700"/>
          </a:xfrm>
          <a:prstGeom prst="curvedConnector3">
            <a:avLst>
              <a:gd name="adj1" fmla="val 50000"/>
            </a:avLst>
          </a:prstGeom>
          <a:ln w="3175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구부러진 연결선[U] 46">
            <a:extLst>
              <a:ext uri="{FF2B5EF4-FFF2-40B4-BE49-F238E27FC236}">
                <a16:creationId xmlns:a16="http://schemas.microsoft.com/office/drawing/2014/main" id="{6C2259AA-6DBC-304C-92B1-969E244F9A20}"/>
              </a:ext>
            </a:extLst>
          </p:cNvPr>
          <p:cNvCxnSpPr>
            <a:cxnSpLocks/>
            <a:stCxn id="31" idx="2"/>
            <a:endCxn id="42" idx="1"/>
          </p:cNvCxnSpPr>
          <p:nvPr/>
        </p:nvCxnSpPr>
        <p:spPr>
          <a:xfrm rot="16200000" flipH="1">
            <a:off x="9056296" y="3217970"/>
            <a:ext cx="561477" cy="382936"/>
          </a:xfrm>
          <a:prstGeom prst="curvedConnector2">
            <a:avLst/>
          </a:prstGeom>
          <a:ln w="3175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구부러진 연결선[U] 51">
            <a:extLst>
              <a:ext uri="{FF2B5EF4-FFF2-40B4-BE49-F238E27FC236}">
                <a16:creationId xmlns:a16="http://schemas.microsoft.com/office/drawing/2014/main" id="{3D0B35A7-7CD9-DB4B-B822-4270ED7CF4E2}"/>
              </a:ext>
            </a:extLst>
          </p:cNvPr>
          <p:cNvCxnSpPr>
            <a:cxnSpLocks/>
            <a:stCxn id="40" idx="3"/>
            <a:endCxn id="28" idx="2"/>
          </p:cNvCxnSpPr>
          <p:nvPr/>
        </p:nvCxnSpPr>
        <p:spPr>
          <a:xfrm flipH="1" flipV="1">
            <a:off x="10277752" y="1788760"/>
            <a:ext cx="913325" cy="1151120"/>
          </a:xfrm>
          <a:prstGeom prst="curvedConnector4">
            <a:avLst>
              <a:gd name="adj1" fmla="val -25029"/>
              <a:gd name="adj2" fmla="val 55590"/>
            </a:avLst>
          </a:prstGeom>
          <a:ln w="3175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구부러진 연결선[U] 54">
            <a:extLst>
              <a:ext uri="{FF2B5EF4-FFF2-40B4-BE49-F238E27FC236}">
                <a16:creationId xmlns:a16="http://schemas.microsoft.com/office/drawing/2014/main" id="{C3E982DC-F43D-1444-B013-FB6F93850634}"/>
              </a:ext>
            </a:extLst>
          </p:cNvPr>
          <p:cNvCxnSpPr>
            <a:cxnSpLocks/>
            <a:stCxn id="43" idx="2"/>
            <a:endCxn id="104" idx="1"/>
          </p:cNvCxnSpPr>
          <p:nvPr/>
        </p:nvCxnSpPr>
        <p:spPr>
          <a:xfrm rot="5400000" flipH="1">
            <a:off x="8785241" y="1149524"/>
            <a:ext cx="2123584" cy="3215093"/>
          </a:xfrm>
          <a:prstGeom prst="curvedConnector4">
            <a:avLst>
              <a:gd name="adj1" fmla="val -10765"/>
              <a:gd name="adj2" fmla="val 107110"/>
            </a:avLst>
          </a:prstGeom>
          <a:ln w="3175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구부러진 연결선[U] 58">
            <a:extLst>
              <a:ext uri="{FF2B5EF4-FFF2-40B4-BE49-F238E27FC236}">
                <a16:creationId xmlns:a16="http://schemas.microsoft.com/office/drawing/2014/main" id="{45E333DD-BF3D-7F49-8ECA-55303E16C1BC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10298512" y="3690177"/>
            <a:ext cx="732590" cy="1"/>
          </a:xfrm>
          <a:prstGeom prst="curvedConnector3">
            <a:avLst>
              <a:gd name="adj1" fmla="val 50000"/>
            </a:avLst>
          </a:prstGeom>
          <a:ln w="3175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630E02A-66B5-1747-B0E6-B47730B14EC1}"/>
              </a:ext>
            </a:extLst>
          </p:cNvPr>
          <p:cNvSpPr txBox="1"/>
          <p:nvPr/>
        </p:nvSpPr>
        <p:spPr>
          <a:xfrm>
            <a:off x="10462544" y="3561493"/>
            <a:ext cx="404525" cy="25736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ko-KR" altLang="en-US" sz="600" dirty="0">
                <a:latin typeface="+mn-ea"/>
                <a:cs typeface="Nanum Gothic" charset="-127"/>
              </a:rPr>
              <a:t>오너 변경</a:t>
            </a:r>
            <a:endParaRPr lang="en-US" altLang="ko-KR" sz="600" dirty="0">
              <a:latin typeface="+mn-ea"/>
              <a:cs typeface="Nanum Gothic" charset="-127"/>
            </a:endParaRPr>
          </a:p>
          <a:p>
            <a:r>
              <a:rPr lang="ko-KR" altLang="en-US" sz="600" b="1" dirty="0">
                <a:solidFill>
                  <a:srgbClr val="00B0F0"/>
                </a:solidFill>
                <a:latin typeface="+mn-ea"/>
                <a:cs typeface="Nanum Gothic" charset="-127"/>
              </a:rPr>
              <a:t>☞</a:t>
            </a:r>
            <a:r>
              <a:rPr lang="en-US" altLang="ko-KR" sz="600" b="1" dirty="0">
                <a:solidFill>
                  <a:srgbClr val="00B0F0"/>
                </a:solidFill>
                <a:latin typeface="+mn-ea"/>
                <a:cs typeface="Nanum Gothic" charset="-127"/>
              </a:rPr>
              <a:t>[014.0]</a:t>
            </a:r>
            <a:endParaRPr lang="ko-KR" altLang="en-US" sz="600" b="1" dirty="0">
              <a:solidFill>
                <a:srgbClr val="00B0F0"/>
              </a:solidFill>
              <a:latin typeface="+mn-ea"/>
              <a:cs typeface="Nanum Gothic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30E81-04D1-B54E-BC23-90668E9082A7}"/>
              </a:ext>
            </a:extLst>
          </p:cNvPr>
          <p:cNvSpPr/>
          <p:nvPr/>
        </p:nvSpPr>
        <p:spPr>
          <a:xfrm>
            <a:off x="9819182" y="2771591"/>
            <a:ext cx="203255" cy="21223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N</a:t>
            </a:r>
            <a:endParaRPr kumimoji="1"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31" name="판단 30">
            <a:extLst>
              <a:ext uri="{FF2B5EF4-FFF2-40B4-BE49-F238E27FC236}">
                <a16:creationId xmlns:a16="http://schemas.microsoft.com/office/drawing/2014/main" id="{0CAC8353-8BFC-2A4E-883B-BCF9CFF832F9}"/>
              </a:ext>
            </a:extLst>
          </p:cNvPr>
          <p:cNvSpPr/>
          <p:nvPr/>
        </p:nvSpPr>
        <p:spPr>
          <a:xfrm>
            <a:off x="8553194" y="2751060"/>
            <a:ext cx="1184744" cy="377640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ko-KR" altLang="en-US" sz="6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공유 워크스페이스 오너</a:t>
            </a:r>
            <a:r>
              <a:rPr kumimoji="1" lang="en-US" altLang="ko-KR" sz="6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?</a:t>
            </a:r>
            <a:endParaRPr kumimoji="1" lang="ko-KR" altLang="en-US" sz="6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E9B070F-C9BC-6A48-9A0E-2B4A4BD7DA59}"/>
              </a:ext>
            </a:extLst>
          </p:cNvPr>
          <p:cNvSpPr/>
          <p:nvPr/>
        </p:nvSpPr>
        <p:spPr>
          <a:xfrm>
            <a:off x="9034529" y="3315289"/>
            <a:ext cx="203255" cy="21223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Y</a:t>
            </a:r>
            <a:endParaRPr kumimoji="1"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cxnSp>
        <p:nvCxnSpPr>
          <p:cNvPr id="105" name="구부러진 연결선[U] 104">
            <a:extLst>
              <a:ext uri="{FF2B5EF4-FFF2-40B4-BE49-F238E27FC236}">
                <a16:creationId xmlns:a16="http://schemas.microsoft.com/office/drawing/2014/main" id="{90660437-57AC-8F4B-A324-29D26D40F719}"/>
              </a:ext>
            </a:extLst>
          </p:cNvPr>
          <p:cNvCxnSpPr>
            <a:cxnSpLocks/>
            <a:stCxn id="104" idx="3"/>
            <a:endCxn id="31" idx="0"/>
          </p:cNvCxnSpPr>
          <p:nvPr/>
        </p:nvCxnSpPr>
        <p:spPr>
          <a:xfrm flipH="1">
            <a:off x="9145566" y="1695278"/>
            <a:ext cx="278664" cy="1055782"/>
          </a:xfrm>
          <a:prstGeom prst="curvedConnector4">
            <a:avLst>
              <a:gd name="adj1" fmla="val -82034"/>
              <a:gd name="adj2" fmla="val 57719"/>
            </a:avLst>
          </a:prstGeom>
          <a:ln w="3175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943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사용자의 가입과 시스템 사용 권한에 대한 설명과 기본 규칙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22" name="제목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Policy : Users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latin typeface="+mn-ea"/>
                <a:ea typeface="+mn-ea"/>
              </a:rPr>
              <a:pPr/>
              <a:t>4</a:t>
            </a:fld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사용자 가입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로그인 페이지에서 회원 가입 신청 후 어드민의 승인을 받거나</a:t>
            </a:r>
            <a:r>
              <a:rPr lang="en-US" altLang="ko-KR" dirty="0">
                <a:latin typeface="+mn-ea"/>
                <a:ea typeface="+mn-ea"/>
              </a:rPr>
              <a:t>,</a:t>
            </a:r>
            <a:r>
              <a:rPr lang="ko-KR" altLang="en-US" dirty="0">
                <a:latin typeface="+mn-ea"/>
                <a:ea typeface="+mn-ea"/>
              </a:rPr>
              <a:t> 어드민에 의해 등록된 사용자는 메타트론 디스커버리를 사용할 수 있습니다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신규 사용자는 최초에 </a:t>
            </a:r>
            <a:r>
              <a:rPr lang="en-US" altLang="ko-KR" dirty="0">
                <a:latin typeface="+mn-ea"/>
                <a:ea typeface="+mn-ea"/>
              </a:rPr>
              <a:t>General-user </a:t>
            </a:r>
            <a:r>
              <a:rPr lang="ko-KR" altLang="en-US" dirty="0">
                <a:latin typeface="+mn-ea"/>
                <a:ea typeface="+mn-ea"/>
              </a:rPr>
              <a:t>그룹에 소속됩니다</a:t>
            </a:r>
            <a:r>
              <a:rPr lang="en-US" altLang="ko-KR" dirty="0">
                <a:latin typeface="+mn-ea"/>
                <a:ea typeface="+mn-ea"/>
              </a:rPr>
              <a:t>.</a:t>
            </a:r>
            <a:r>
              <a:rPr lang="ko-KR" altLang="en-US" dirty="0">
                <a:latin typeface="+mn-ea"/>
                <a:ea typeface="+mn-ea"/>
              </a:rPr>
              <a:t> 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추후</a:t>
            </a:r>
            <a:r>
              <a:rPr lang="en-US" altLang="ko-KR" dirty="0">
                <a:latin typeface="+mn-ea"/>
                <a:ea typeface="+mn-ea"/>
              </a:rPr>
              <a:t>,</a:t>
            </a:r>
            <a:r>
              <a:rPr lang="ko-KR" altLang="en-US" dirty="0">
                <a:latin typeface="+mn-ea"/>
                <a:ea typeface="+mn-ea"/>
              </a:rPr>
              <a:t> 관리자에 의해 해당 그룹에서 제외될 수 있습니다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그룹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유사한 사용 패턴을 가진 사용자를 그룹으로 묶어서 글로벌 퍼미션을 주거나 워크스페이스의 역할을 줄 수 있습니다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사용자는 여러 그룹에 소속될 수 있습니다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어드민은 그룹을 생성하고 관리할 수 있습니다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메타트론 디스커버리의 기본 제공 그룹은 </a:t>
            </a:r>
            <a:r>
              <a:rPr lang="en-US" altLang="ko-KR" dirty="0">
                <a:latin typeface="+mn-ea"/>
                <a:ea typeface="+mn-ea"/>
              </a:rPr>
              <a:t>3</a:t>
            </a:r>
            <a:r>
              <a:rPr lang="ko-KR" altLang="en-US" dirty="0">
                <a:latin typeface="+mn-ea"/>
                <a:ea typeface="+mn-ea"/>
              </a:rPr>
              <a:t>가지며</a:t>
            </a:r>
            <a:r>
              <a:rPr lang="en-US" altLang="ko-KR" dirty="0">
                <a:latin typeface="+mn-ea"/>
                <a:ea typeface="+mn-ea"/>
              </a:rPr>
              <a:t>,</a:t>
            </a:r>
            <a:r>
              <a:rPr lang="ko-KR" altLang="en-US" dirty="0">
                <a:latin typeface="+mn-ea"/>
                <a:ea typeface="+mn-ea"/>
              </a:rPr>
              <a:t> 각 그룹의 특징은 아래와 같습니다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en-US" altLang="ko-KR" b="1" dirty="0">
                <a:latin typeface="+mn-ea"/>
                <a:ea typeface="+mn-ea"/>
              </a:rPr>
              <a:t>General-user</a:t>
            </a:r>
          </a:p>
          <a:p>
            <a:pPr lvl="3"/>
            <a:r>
              <a:rPr lang="ko-KR" altLang="en-US" dirty="0">
                <a:latin typeface="+mn-ea"/>
                <a:ea typeface="+mn-ea"/>
              </a:rPr>
              <a:t>신규 사용자가 최초에 소속되는 그룹입니다</a:t>
            </a:r>
            <a:endParaRPr lang="en-US" altLang="ko-KR" dirty="0">
              <a:latin typeface="+mn-ea"/>
              <a:ea typeface="+mn-ea"/>
            </a:endParaRPr>
          </a:p>
          <a:p>
            <a:pPr lvl="3"/>
            <a:r>
              <a:rPr lang="ko-KR" altLang="en-US" dirty="0">
                <a:solidFill>
                  <a:srgbClr val="262626"/>
                </a:solidFill>
                <a:latin typeface="+mn-ea"/>
                <a:ea typeface="+mn-ea"/>
              </a:rPr>
              <a:t>어드민은 그룹의 퍼미션 및 기타 설정값을 수정할 수 있습니다</a:t>
            </a:r>
            <a:endParaRPr lang="en-US" altLang="ko-KR" dirty="0">
              <a:solidFill>
                <a:srgbClr val="262626"/>
              </a:solidFill>
              <a:latin typeface="+mn-ea"/>
              <a:ea typeface="+mn-ea"/>
            </a:endParaRPr>
          </a:p>
          <a:p>
            <a:pPr lvl="3"/>
            <a:r>
              <a:rPr lang="ko-KR" altLang="en-US" dirty="0">
                <a:solidFill>
                  <a:srgbClr val="262626"/>
                </a:solidFill>
                <a:latin typeface="+mn-ea"/>
                <a:ea typeface="+mn-ea"/>
              </a:rPr>
              <a:t>단</a:t>
            </a:r>
            <a:r>
              <a:rPr lang="en-US" altLang="ko-KR" dirty="0">
                <a:solidFill>
                  <a:srgbClr val="262626"/>
                </a:solidFill>
                <a:latin typeface="+mn-ea"/>
                <a:ea typeface="+mn-ea"/>
              </a:rPr>
              <a:t>,</a:t>
            </a:r>
            <a:r>
              <a:rPr lang="ko-KR" altLang="en-US" dirty="0">
                <a:solidFill>
                  <a:srgbClr val="262626"/>
                </a:solidFill>
                <a:latin typeface="+mn-ea"/>
                <a:ea typeface="+mn-ea"/>
              </a:rPr>
              <a:t> 디스커버리의 기본 그룹이므로 삭제는 불가능합니다</a:t>
            </a:r>
            <a:endParaRPr lang="en-US" altLang="ko-KR" dirty="0">
              <a:solidFill>
                <a:srgbClr val="262626"/>
              </a:solidFill>
              <a:latin typeface="+mn-ea"/>
              <a:ea typeface="+mn-ea"/>
            </a:endParaRPr>
          </a:p>
          <a:p>
            <a:pPr lvl="3"/>
            <a:r>
              <a:rPr lang="ko-KR" altLang="en-US" dirty="0">
                <a:solidFill>
                  <a:srgbClr val="262626"/>
                </a:solidFill>
                <a:latin typeface="+mn-ea"/>
                <a:ea typeface="+mn-ea"/>
              </a:rPr>
              <a:t>그룹의 초기 설정 상태는 다음과 같습니다</a:t>
            </a:r>
            <a:endParaRPr lang="en-US" altLang="ko-KR" dirty="0">
              <a:solidFill>
                <a:srgbClr val="262626"/>
              </a:solidFill>
              <a:latin typeface="+mn-ea"/>
              <a:ea typeface="+mn-ea"/>
            </a:endParaRPr>
          </a:p>
          <a:p>
            <a:pPr lvl="3"/>
            <a:endParaRPr lang="en-US" altLang="ko-KR" dirty="0">
              <a:solidFill>
                <a:srgbClr val="262626"/>
              </a:solidFill>
              <a:latin typeface="+mn-ea"/>
              <a:ea typeface="+mn-ea"/>
            </a:endParaRPr>
          </a:p>
          <a:p>
            <a:pPr lvl="3"/>
            <a:endParaRPr lang="en-US" altLang="ko-KR" dirty="0">
              <a:solidFill>
                <a:srgbClr val="262626"/>
              </a:solidFill>
              <a:latin typeface="+mn-ea"/>
              <a:ea typeface="+mn-ea"/>
            </a:endParaRPr>
          </a:p>
          <a:p>
            <a:pPr lvl="3"/>
            <a:endParaRPr lang="en-US" altLang="ko-KR" dirty="0">
              <a:solidFill>
                <a:srgbClr val="262626"/>
              </a:solidFill>
              <a:latin typeface="+mn-ea"/>
              <a:ea typeface="+mn-ea"/>
            </a:endParaRPr>
          </a:p>
          <a:p>
            <a:pPr lvl="3"/>
            <a:endParaRPr lang="en-US" altLang="ko-KR" dirty="0">
              <a:solidFill>
                <a:srgbClr val="262626"/>
              </a:solidFill>
              <a:latin typeface="+mn-ea"/>
              <a:ea typeface="+mn-ea"/>
            </a:endParaRPr>
          </a:p>
          <a:p>
            <a:pPr lvl="2"/>
            <a:r>
              <a:rPr lang="en-US" altLang="ko-KR" b="1" dirty="0">
                <a:latin typeface="+mn-ea"/>
                <a:ea typeface="+mn-ea"/>
              </a:rPr>
              <a:t>Data-manager</a:t>
            </a:r>
          </a:p>
          <a:p>
            <a:pPr lvl="3"/>
            <a:r>
              <a:rPr lang="ko-KR" altLang="en-US" dirty="0">
                <a:solidFill>
                  <a:srgbClr val="262626"/>
                </a:solidFill>
                <a:latin typeface="+mn-ea"/>
                <a:ea typeface="+mn-ea"/>
              </a:rPr>
              <a:t>어드민은 그룹의 퍼미션 및 기타 설정값을 수정하고</a:t>
            </a:r>
            <a:r>
              <a:rPr lang="en-US" altLang="ko-KR" dirty="0">
                <a:solidFill>
                  <a:srgbClr val="262626"/>
                </a:solidFill>
                <a:latin typeface="+mn-ea"/>
                <a:ea typeface="+mn-ea"/>
              </a:rPr>
              <a:t>,</a:t>
            </a:r>
            <a:r>
              <a:rPr lang="ko-KR" altLang="en-US" dirty="0">
                <a:solidFill>
                  <a:srgbClr val="262626"/>
                </a:solidFill>
                <a:latin typeface="+mn-ea"/>
                <a:ea typeface="+mn-ea"/>
              </a:rPr>
              <a:t> 그룹을 삭제할 수 있습니다</a:t>
            </a:r>
            <a:endParaRPr lang="en-US" altLang="ko-KR" dirty="0">
              <a:solidFill>
                <a:srgbClr val="262626"/>
              </a:solidFill>
              <a:latin typeface="+mn-ea"/>
              <a:ea typeface="+mn-ea"/>
            </a:endParaRPr>
          </a:p>
          <a:p>
            <a:pPr lvl="3"/>
            <a:r>
              <a:rPr lang="ko-KR" altLang="en-US" dirty="0">
                <a:solidFill>
                  <a:srgbClr val="262626"/>
                </a:solidFill>
                <a:latin typeface="+mn-ea"/>
                <a:ea typeface="+mn-ea"/>
              </a:rPr>
              <a:t>그룹의 초기 설정 상태는 다음과 같습니다</a:t>
            </a:r>
            <a:endParaRPr lang="en-US" altLang="ko-KR" dirty="0">
              <a:solidFill>
                <a:srgbClr val="262626"/>
              </a:solidFill>
              <a:latin typeface="+mn-ea"/>
              <a:ea typeface="+mn-ea"/>
            </a:endParaRPr>
          </a:p>
          <a:p>
            <a:pPr lvl="3"/>
            <a:endParaRPr lang="en-US" altLang="ko-KR" b="1" dirty="0">
              <a:solidFill>
                <a:srgbClr val="262626"/>
              </a:solidFill>
              <a:latin typeface="+mn-ea"/>
              <a:ea typeface="+mn-ea"/>
            </a:endParaRPr>
          </a:p>
          <a:p>
            <a:pPr lvl="3"/>
            <a:endParaRPr lang="en-US" altLang="ko-KR" b="1" dirty="0">
              <a:solidFill>
                <a:srgbClr val="262626"/>
              </a:solidFill>
              <a:latin typeface="+mn-ea"/>
              <a:ea typeface="+mn-ea"/>
            </a:endParaRPr>
          </a:p>
          <a:p>
            <a:pPr lvl="3"/>
            <a:endParaRPr lang="en-US" altLang="ko-KR" b="1" dirty="0">
              <a:solidFill>
                <a:srgbClr val="262626"/>
              </a:solidFill>
              <a:latin typeface="+mn-ea"/>
              <a:ea typeface="+mn-ea"/>
            </a:endParaRPr>
          </a:p>
          <a:p>
            <a:pPr lvl="3"/>
            <a:endParaRPr lang="en-US" altLang="ko-KR" b="1" dirty="0">
              <a:latin typeface="+mn-ea"/>
              <a:ea typeface="+mn-ea"/>
            </a:endParaRPr>
          </a:p>
          <a:p>
            <a:pPr lvl="2"/>
            <a:r>
              <a:rPr lang="en-US" altLang="ko-KR" b="1" dirty="0">
                <a:latin typeface="+mn-ea"/>
                <a:ea typeface="+mn-ea"/>
              </a:rPr>
              <a:t>System-admin</a:t>
            </a:r>
          </a:p>
          <a:p>
            <a:pPr lvl="3"/>
            <a:r>
              <a:rPr lang="ko-KR" altLang="en-US" dirty="0">
                <a:solidFill>
                  <a:srgbClr val="262626"/>
                </a:solidFill>
                <a:latin typeface="+mn-ea"/>
                <a:ea typeface="+mn-ea"/>
              </a:rPr>
              <a:t>어드민은 그룹의 퍼미션 및 기타 설정값을 수정하고</a:t>
            </a:r>
            <a:r>
              <a:rPr lang="en-US" altLang="ko-KR" dirty="0">
                <a:solidFill>
                  <a:srgbClr val="262626"/>
                </a:solidFill>
                <a:latin typeface="+mn-ea"/>
                <a:ea typeface="+mn-ea"/>
              </a:rPr>
              <a:t>,</a:t>
            </a:r>
            <a:r>
              <a:rPr lang="ko-KR" altLang="en-US" dirty="0">
                <a:solidFill>
                  <a:srgbClr val="262626"/>
                </a:solidFill>
                <a:latin typeface="+mn-ea"/>
                <a:ea typeface="+mn-ea"/>
              </a:rPr>
              <a:t> 그룹을 삭제할 수 있습니다</a:t>
            </a:r>
            <a:endParaRPr lang="en-US" altLang="ko-KR" dirty="0">
              <a:solidFill>
                <a:srgbClr val="262626"/>
              </a:solidFill>
              <a:latin typeface="+mn-ea"/>
              <a:ea typeface="+mn-ea"/>
            </a:endParaRPr>
          </a:p>
          <a:p>
            <a:pPr lvl="3"/>
            <a:r>
              <a:rPr lang="ko-KR" altLang="en-US" dirty="0">
                <a:solidFill>
                  <a:srgbClr val="262626"/>
                </a:solidFill>
                <a:latin typeface="+mn-ea"/>
                <a:ea typeface="+mn-ea"/>
              </a:rPr>
              <a:t>그룹의 초기 설정 상태는 다음과 같습니다</a:t>
            </a:r>
            <a:endParaRPr lang="en-US" altLang="ko-KR" dirty="0">
              <a:solidFill>
                <a:srgbClr val="262626"/>
              </a:solidFill>
              <a:latin typeface="+mn-ea"/>
              <a:ea typeface="+mn-ea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>
                <a:latin typeface="+mn-ea"/>
                <a:ea typeface="+mn-ea"/>
              </a:rPr>
              <a:t>사용자의 퍼미션 관리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어드민은 </a:t>
            </a:r>
            <a:r>
              <a:rPr lang="en-US" altLang="ko-KR" dirty="0">
                <a:latin typeface="+mn-ea"/>
                <a:ea typeface="+mn-ea"/>
              </a:rPr>
              <a:t>Discovery permission</a:t>
            </a:r>
            <a:r>
              <a:rPr lang="ko-KR" altLang="en-US" dirty="0">
                <a:latin typeface="+mn-ea"/>
                <a:ea typeface="+mn-ea"/>
              </a:rPr>
              <a:t> 관리 화면에서 멤버나 그룹을 추가하여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글로벌 퍼미션을 부여할 수 있습니다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사용자의 퍼미션은 결국</a:t>
            </a:r>
            <a:r>
              <a:rPr lang="en-US" altLang="ko-KR" dirty="0">
                <a:latin typeface="+mn-ea"/>
                <a:ea typeface="+mn-ea"/>
              </a:rPr>
              <a:t>,</a:t>
            </a:r>
            <a:r>
              <a:rPr lang="ko-KR" altLang="en-US" dirty="0">
                <a:latin typeface="+mn-ea"/>
                <a:ea typeface="+mn-ea"/>
              </a:rPr>
              <a:t> 사용자가 소속된 그룹과 멤버 단위에 부여된 퍼미션의 집합이 됩니다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pPr>
              <a:buAutoNum type="arabicPeriod" startAt="3"/>
            </a:pPr>
            <a:endParaRPr lang="en-US" altLang="ko-KR" dirty="0">
              <a:latin typeface="+mn-ea"/>
              <a:ea typeface="+mn-ea"/>
            </a:endParaRPr>
          </a:p>
          <a:p>
            <a:pPr>
              <a:buAutoNum type="arabicPeriod" startAt="3"/>
            </a:pPr>
            <a:r>
              <a:rPr lang="ko-KR" altLang="en-US" dirty="0">
                <a:latin typeface="+mn-ea"/>
                <a:ea typeface="+mn-ea"/>
              </a:rPr>
              <a:t>특수 사용자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특수 사용자는 시스템 내에서 관리하지 않습니다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게스트</a:t>
            </a:r>
            <a:endParaRPr lang="en-US" altLang="ko-KR" dirty="0">
              <a:latin typeface="+mn-ea"/>
              <a:ea typeface="+mn-ea"/>
            </a:endParaRPr>
          </a:p>
          <a:p>
            <a:pPr lvl="3"/>
            <a:r>
              <a:rPr lang="ko-KR" altLang="en-US" dirty="0">
                <a:latin typeface="+mn-ea"/>
                <a:ea typeface="+mn-ea"/>
              </a:rPr>
              <a:t>게스트는 주로 기업의 메타트론 ‘포털’에서 </a:t>
            </a:r>
            <a:r>
              <a:rPr lang="en-US" altLang="ko-KR" dirty="0">
                <a:latin typeface="+mn-ea"/>
                <a:ea typeface="+mn-ea"/>
              </a:rPr>
              <a:t>iframe</a:t>
            </a:r>
            <a:r>
              <a:rPr lang="ko-KR" altLang="en-US" dirty="0">
                <a:latin typeface="+mn-ea"/>
                <a:ea typeface="+mn-ea"/>
              </a:rPr>
              <a:t>으로 제공되는 대시보드를 확인하는 사용자를 위해 존재하는 특수 사용자입니다</a:t>
            </a:r>
            <a:r>
              <a:rPr lang="en-US" altLang="ko-KR" dirty="0">
                <a:latin typeface="+mn-ea"/>
                <a:ea typeface="+mn-ea"/>
              </a:rPr>
              <a:t> </a:t>
            </a:r>
          </a:p>
          <a:p>
            <a:pPr lvl="3"/>
            <a:r>
              <a:rPr lang="ko-KR" altLang="en-US" dirty="0">
                <a:latin typeface="+mn-ea"/>
                <a:ea typeface="+mn-ea"/>
              </a:rPr>
              <a:t>게스트 유저의 계정 정보 및 권한은 다음과 같습니다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endParaRPr lang="en-US" altLang="ko-KR" dirty="0">
              <a:latin typeface="+mn-ea"/>
              <a:ea typeface="+mn-ea"/>
            </a:endParaRPr>
          </a:p>
          <a:p>
            <a:pPr lvl="2"/>
            <a:endParaRPr lang="en-US" altLang="ko-KR" dirty="0">
              <a:latin typeface="+mn-ea"/>
              <a:ea typeface="+mn-ea"/>
            </a:endParaRPr>
          </a:p>
          <a:p>
            <a:pPr lvl="2"/>
            <a:endParaRPr lang="en-US" altLang="ko-KR" dirty="0">
              <a:latin typeface="+mn-ea"/>
              <a:ea typeface="+mn-ea"/>
            </a:endParaRPr>
          </a:p>
          <a:p>
            <a:pPr lvl="2"/>
            <a:endParaRPr lang="en-US" altLang="ko-KR" dirty="0">
              <a:latin typeface="+mn-ea"/>
              <a:ea typeface="+mn-ea"/>
            </a:endParaRPr>
          </a:p>
          <a:p>
            <a:pPr lvl="2"/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수퍼어드민 </a:t>
            </a:r>
            <a:endParaRPr lang="en-US" altLang="ko-KR" dirty="0">
              <a:latin typeface="+mn-ea"/>
              <a:ea typeface="+mn-ea"/>
            </a:endParaRPr>
          </a:p>
          <a:p>
            <a:pPr lvl="3"/>
            <a:r>
              <a:rPr lang="ko-KR" altLang="en-US" dirty="0">
                <a:latin typeface="+mn-ea"/>
                <a:ea typeface="+mn-ea"/>
              </a:rPr>
              <a:t>수퍼어드민은 모든 권한을 가지며</a:t>
            </a:r>
            <a:r>
              <a:rPr lang="en-US" altLang="ko-KR" dirty="0">
                <a:latin typeface="+mn-ea"/>
                <a:ea typeface="+mn-ea"/>
              </a:rPr>
              <a:t>,</a:t>
            </a:r>
            <a:r>
              <a:rPr lang="ko-KR" altLang="en-US" dirty="0">
                <a:latin typeface="+mn-ea"/>
                <a:ea typeface="+mn-ea"/>
              </a:rPr>
              <a:t> 특히 </a:t>
            </a:r>
            <a:r>
              <a:rPr lang="en-US" altLang="ko-KR" dirty="0">
                <a:latin typeface="+mn-ea"/>
                <a:ea typeface="+mn-ea"/>
              </a:rPr>
              <a:t>ADMIN&gt;Users&gt;Members</a:t>
            </a:r>
            <a:r>
              <a:rPr lang="ko-KR" altLang="en-US" dirty="0">
                <a:latin typeface="+mn-ea"/>
                <a:ea typeface="+mn-ea"/>
              </a:rPr>
              <a:t>의 사용자 상세 정보 페이지를 통해 다른 사용자로 로그인이 가능합니다</a:t>
            </a:r>
            <a:endParaRPr lang="en-US" altLang="ko-KR" dirty="0">
              <a:latin typeface="+mn-ea"/>
              <a:ea typeface="+mn-ea"/>
            </a:endParaRPr>
          </a:p>
          <a:p>
            <a:pPr lvl="3"/>
            <a:r>
              <a:rPr lang="ko-KR" altLang="en-US" dirty="0">
                <a:latin typeface="+mn-ea"/>
                <a:ea typeface="+mn-ea"/>
              </a:rPr>
              <a:t>수퍼어드민 유저의 계정 정보 및 권한은 다음과 같습니다</a:t>
            </a:r>
            <a:endParaRPr lang="en-US" altLang="ko-KR" dirty="0">
              <a:latin typeface="+mn-ea"/>
              <a:ea typeface="+mn-ea"/>
            </a:endParaRPr>
          </a:p>
          <a:p>
            <a:pPr lvl="3"/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18" name="Username Box"/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9197474" y="6680813"/>
            <a:ext cx="2938017" cy="158839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 Regular" charset="-127"/>
              </a:rPr>
              <a:t>*시스템 내에서는 시스템의 글로벌 퍼미션을 </a:t>
            </a:r>
            <a:r>
              <a:rPr kumimoji="1"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 Regular" charset="-127"/>
              </a:rPr>
              <a:t>‘</a:t>
            </a:r>
            <a:r>
              <a:rPr kumimoji="1" lang="ko-KR" altLang="en-US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 Regular" charset="-127"/>
              </a:rPr>
              <a:t>디스커버리 퍼미션</a:t>
            </a:r>
            <a:r>
              <a:rPr kumimoji="1"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 Regular" charset="-127"/>
              </a:rPr>
              <a:t>’</a:t>
            </a:r>
            <a:r>
              <a:rPr kumimoji="1" lang="ko-KR" altLang="en-US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 Regular" charset="-127"/>
              </a:rPr>
              <a:t> 이라고 부릅니다</a:t>
            </a:r>
            <a:endParaRPr kumimoji="1" lang="en-US" sz="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 Regular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636222"/>
              </p:ext>
            </p:extLst>
          </p:nvPr>
        </p:nvGraphicFramePr>
        <p:xfrm>
          <a:off x="580806" y="3388870"/>
          <a:ext cx="3064277" cy="581760"/>
        </p:xfrm>
        <a:graphic>
          <a:graphicData uri="http://schemas.openxmlformats.org/drawingml/2006/table">
            <a:tbl>
              <a:tblPr/>
              <a:tblGrid>
                <a:gridCol w="1026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0701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이름</a:t>
                      </a:r>
                    </a:p>
                  </a:txBody>
                  <a:tcPr marL="36000" marR="36000" marT="36000" marB="3600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General-user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701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설명</a:t>
                      </a:r>
                    </a:p>
                  </a:txBody>
                  <a:tcPr marL="36000" marR="36000" marT="36000" marB="3600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사용자 기본 그룹입니다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701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글로벌 퍼미션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  <a:p>
                      <a:pPr algn="l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(Discovery</a:t>
                      </a:r>
                      <a:r>
                        <a:rPr lang="en-US" altLang="ko-KR" sz="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 permission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)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algun Gothic Regular" charset="-127"/>
                        </a:rPr>
                        <a:t>Personal</a:t>
                      </a:r>
                      <a:r>
                        <a:rPr lang="en-US" altLang="ko-KR" sz="600" b="0" i="0" u="none" strike="noStrike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algun Gothic Regular" charset="-127"/>
                        </a:rPr>
                        <a:t> </a:t>
                      </a:r>
                      <a:r>
                        <a:rPr lang="en-US" altLang="ko-KR" sz="600" b="0" i="0" u="none" strike="noStrike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algun Gothic Regular" charset="-127"/>
                        </a:rPr>
                        <a:t>ws</a:t>
                      </a:r>
                      <a:r>
                        <a:rPr lang="en-US" altLang="ko-KR" sz="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algun Gothic Regular" charset="-127"/>
                        </a:rPr>
                        <a:t>,</a:t>
                      </a:r>
                      <a:r>
                        <a:rPr lang="ko-KR" altLang="en-US" sz="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algun Gothic Regular" charset="-127"/>
                        </a:rPr>
                        <a:t> </a:t>
                      </a:r>
                      <a:r>
                        <a:rPr lang="en-US" altLang="ko-KR" sz="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algun Gothic Regular" charset="-127"/>
                        </a:rPr>
                        <a:t>Shared </a:t>
                      </a:r>
                      <a:r>
                        <a:rPr lang="en-US" altLang="ko-KR" sz="6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algun Gothic Regular" charset="-127"/>
                        </a:rPr>
                        <a:t>ws</a:t>
                      </a:r>
                      <a:endParaRPr lang="en-US" altLang="ko-KR" sz="6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algun Gothic Regular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470757"/>
              </p:ext>
            </p:extLst>
          </p:nvPr>
        </p:nvGraphicFramePr>
        <p:xfrm>
          <a:off x="580806" y="4589615"/>
          <a:ext cx="3064277" cy="581760"/>
        </p:xfrm>
        <a:graphic>
          <a:graphicData uri="http://schemas.openxmlformats.org/drawingml/2006/table">
            <a:tbl>
              <a:tblPr/>
              <a:tblGrid>
                <a:gridCol w="1026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0701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이름</a:t>
                      </a:r>
                    </a:p>
                  </a:txBody>
                  <a:tcPr marL="36000" marR="36000" marT="36000" marB="3600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Data-manager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701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설명</a:t>
                      </a:r>
                    </a:p>
                  </a:txBody>
                  <a:tcPr marL="36000" marR="36000" marT="36000" marB="3600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데이터 매니저 그룹입니다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.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701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글로벌 퍼미션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  <a:p>
                      <a:pPr algn="l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(Discovery</a:t>
                      </a:r>
                      <a:r>
                        <a:rPr lang="en-US" altLang="ko-KR" sz="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 permission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)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Malgun Gothic Regular" charset="-127"/>
                        </a:rPr>
                        <a:t>Personal</a:t>
                      </a:r>
                      <a:r>
                        <a:rPr lang="en-US" altLang="ko-KR" sz="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Malgun Gothic Regular" charset="-127"/>
                        </a:rPr>
                        <a:t> </a:t>
                      </a:r>
                      <a:r>
                        <a:rPr lang="en-US" altLang="ko-KR" sz="600" b="0" i="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Malgun Gothic Regular" charset="-127"/>
                        </a:rPr>
                        <a:t>ws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Malgun Gothic Regular" charset="-127"/>
                        </a:rPr>
                        <a:t>,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Malgun Gothic Regular" charset="-127"/>
                        </a:rPr>
                        <a:t>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Malgun Gothic Regular" charset="-127"/>
                        </a:rPr>
                        <a:t>Shared </a:t>
                      </a:r>
                      <a:r>
                        <a:rPr lang="en-US" altLang="ko-KR" sz="6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algun Gothic Regular" charset="-127"/>
                        </a:rPr>
                        <a:t>ws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Malgun Gothic Regular" charset="-127"/>
                        </a:rPr>
                        <a:t>,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Malgun Gothic Regular" charset="-127"/>
                        </a:rPr>
                        <a:t>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Malgun Gothic Regular" charset="-127"/>
                        </a:rPr>
                        <a:t>Data </a:t>
                      </a:r>
                      <a:r>
                        <a:rPr lang="en-US" altLang="ko-KR" sz="6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algun Gothic Regular" charset="-127"/>
                        </a:rPr>
                        <a:t>mgmt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Malgun Gothic Regular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208542"/>
              </p:ext>
            </p:extLst>
          </p:nvPr>
        </p:nvGraphicFramePr>
        <p:xfrm>
          <a:off x="580806" y="5790360"/>
          <a:ext cx="3035477" cy="581760"/>
        </p:xfrm>
        <a:graphic>
          <a:graphicData uri="http://schemas.openxmlformats.org/drawingml/2006/table">
            <a:tbl>
              <a:tblPr/>
              <a:tblGrid>
                <a:gridCol w="1026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0701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이름</a:t>
                      </a:r>
                    </a:p>
                  </a:txBody>
                  <a:tcPr marL="36000" marR="36000" marT="36000" marB="3600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System-admin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701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설명</a:t>
                      </a:r>
                    </a:p>
                  </a:txBody>
                  <a:tcPr marL="36000" marR="36000" marT="36000" marB="3600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시스템 어드민 그룹입니다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.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701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글로벌 퍼미션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  <a:p>
                      <a:pPr algn="l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(Discovery</a:t>
                      </a:r>
                      <a:r>
                        <a:rPr lang="en-US" altLang="ko-KR" sz="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 permission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)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Malgun Gothic Regular" charset="-127"/>
                        </a:rPr>
                        <a:t>Personal</a:t>
                      </a:r>
                      <a:r>
                        <a:rPr lang="en-US" altLang="ko-KR" sz="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Malgun Gothic Regular" charset="-127"/>
                        </a:rPr>
                        <a:t> </a:t>
                      </a:r>
                      <a:r>
                        <a:rPr lang="en-US" altLang="ko-KR" sz="600" b="0" i="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Malgun Gothic Regular" charset="-127"/>
                        </a:rPr>
                        <a:t>ws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Malgun Gothic Regular" charset="-127"/>
                        </a:rPr>
                        <a:t>,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Malgun Gothic Regular" charset="-127"/>
                        </a:rPr>
                        <a:t>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Malgun Gothic Regular" charset="-127"/>
                        </a:rPr>
                        <a:t>Shared </a:t>
                      </a:r>
                      <a:r>
                        <a:rPr lang="en-US" altLang="ko-KR" sz="6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algun Gothic Regular" charset="-127"/>
                        </a:rPr>
                        <a:t>ws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Malgun Gothic Regular" charset="-127"/>
                        </a:rPr>
                        <a:t>,</a:t>
                      </a:r>
                      <a:r>
                        <a:rPr lang="ko-KR" altLang="en-US" sz="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Malgun Gothic Regular" charset="-127"/>
                        </a:rPr>
                        <a:t>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Malgun Gothic Regular" charset="-127"/>
                        </a:rPr>
                        <a:t>System setting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848831"/>
              </p:ext>
            </p:extLst>
          </p:nvPr>
        </p:nvGraphicFramePr>
        <p:xfrm>
          <a:off x="6459091" y="2291703"/>
          <a:ext cx="3064277" cy="745200"/>
        </p:xfrm>
        <a:graphic>
          <a:graphicData uri="http://schemas.openxmlformats.org/drawingml/2006/table">
            <a:tbl>
              <a:tblPr/>
              <a:tblGrid>
                <a:gridCol w="4229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1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070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Name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Guest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70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Username / PW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guest / ******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701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Email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Malgun Gothic Regular" charset="-127"/>
                        </a:rPr>
                        <a:t>없음</a:t>
                      </a:r>
                      <a:endParaRPr lang="en-US" altLang="ko-KR" sz="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Malgun Gothic Regular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701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권한</a:t>
                      </a:r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rgbClr val="262626"/>
                          </a:solidFill>
                          <a:effectLst/>
                          <a:latin typeface="Malgun Gothic Regular" charset="-127"/>
                        </a:rPr>
                        <a:t>전체 사용자에게 공유된</a:t>
                      </a:r>
                      <a:r>
                        <a:rPr lang="en-US" altLang="ko-KR" sz="600" b="0" i="0" u="none" strike="noStrike" dirty="0">
                          <a:solidFill>
                            <a:srgbClr val="262626"/>
                          </a:solidFill>
                          <a:effectLst/>
                          <a:latin typeface="Malgun Gothic Regular" charset="-127"/>
                        </a:rPr>
                        <a:t>(Public) </a:t>
                      </a:r>
                      <a:r>
                        <a:rPr lang="ko-KR" altLang="en-US" sz="600" b="0" i="0" u="none" strike="noStrike" dirty="0">
                          <a:solidFill>
                            <a:srgbClr val="262626"/>
                          </a:solidFill>
                          <a:effectLst/>
                          <a:latin typeface="Malgun Gothic Regular" charset="-127"/>
                        </a:rPr>
                        <a:t>공유 워크스페이스 열람 가능</a:t>
                      </a:r>
                      <a:endParaRPr lang="en-US" altLang="ko-KR" sz="600" b="0" i="0" u="none" strike="noStrike" dirty="0">
                        <a:solidFill>
                          <a:srgbClr val="262626"/>
                        </a:solidFill>
                        <a:effectLst/>
                        <a:latin typeface="Malgun Gothic Regular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82300"/>
              </p:ext>
            </p:extLst>
          </p:nvPr>
        </p:nvGraphicFramePr>
        <p:xfrm>
          <a:off x="6459091" y="3763526"/>
          <a:ext cx="3064277" cy="745200"/>
        </p:xfrm>
        <a:graphic>
          <a:graphicData uri="http://schemas.openxmlformats.org/drawingml/2006/table">
            <a:tbl>
              <a:tblPr/>
              <a:tblGrid>
                <a:gridCol w="4229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1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070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Name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Super admin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70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Username / PW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super-admin / ******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701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Email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Malgun Gothic Regular" charset="-127"/>
                        </a:rPr>
                        <a:t>없음</a:t>
                      </a:r>
                      <a:endParaRPr lang="en-US" altLang="ko-KR" sz="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Malgun Gothic Regular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701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권한</a:t>
                      </a:r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rgbClr val="262626"/>
                          </a:solidFill>
                          <a:effectLst/>
                          <a:latin typeface="Malgun Gothic Regular" charset="-127"/>
                        </a:rPr>
                        <a:t>모든</a:t>
                      </a:r>
                      <a:r>
                        <a:rPr lang="ko-KR" altLang="en-US" sz="600" b="0" i="0" u="none" strike="noStrike" baseline="0" dirty="0">
                          <a:solidFill>
                            <a:srgbClr val="262626"/>
                          </a:solidFill>
                          <a:effectLst/>
                          <a:latin typeface="Malgun Gothic Regular" charset="-127"/>
                        </a:rPr>
                        <a:t> 권한을 가짐</a:t>
                      </a:r>
                      <a:r>
                        <a:rPr lang="en-US" altLang="ko-KR" sz="600" b="0" i="0" u="none" strike="noStrike" baseline="0" dirty="0">
                          <a:solidFill>
                            <a:srgbClr val="262626"/>
                          </a:solidFill>
                          <a:effectLst/>
                          <a:latin typeface="Malgun Gothic Regular" charset="-127"/>
                        </a:rPr>
                        <a:t>.</a:t>
                      </a:r>
                      <a:r>
                        <a:rPr lang="en-US" altLang="ko-KR" sz="600" b="0" i="0" u="none" strike="noStrike" dirty="0">
                          <a:solidFill>
                            <a:srgbClr val="262626"/>
                          </a:solidFill>
                          <a:effectLst/>
                          <a:latin typeface="Malgun Gothic Regular" charset="-127"/>
                        </a:rPr>
                        <a:t> </a:t>
                      </a:r>
                      <a:r>
                        <a:rPr lang="ko-KR" altLang="en-US" sz="600" b="0" i="0" u="none" strike="noStrike" dirty="0">
                          <a:solidFill>
                            <a:srgbClr val="262626"/>
                          </a:solidFill>
                          <a:effectLst/>
                          <a:latin typeface="Malgun Gothic Regular" charset="-127"/>
                        </a:rPr>
                        <a:t>다른 사용자로 로그인이 가능함</a:t>
                      </a:r>
                      <a:r>
                        <a:rPr lang="en-US" altLang="ko-KR" sz="600" b="0" i="0" u="none" strike="noStrike" dirty="0">
                          <a:solidFill>
                            <a:srgbClr val="262626"/>
                          </a:solidFill>
                          <a:effectLst/>
                          <a:latin typeface="Malgun Gothic Regular" charset="-127"/>
                        </a:rPr>
                        <a:t>. 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2254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 Membership approval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Membership application lists</a:t>
            </a:r>
          </a:p>
        </p:txBody>
      </p:sp>
    </p:spTree>
    <p:extLst>
      <p:ext uri="{BB962C8B-B14F-4D97-AF65-F5344CB8AC3E}">
        <p14:creationId xmlns:p14="http://schemas.microsoft.com/office/powerpoint/2010/main" val="2103162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그룹 102"/>
          <p:cNvGrpSpPr/>
          <p:nvPr/>
        </p:nvGrpSpPr>
        <p:grpSpPr>
          <a:xfrm>
            <a:off x="815537" y="1873257"/>
            <a:ext cx="2817349" cy="292624"/>
            <a:chOff x="4281511" y="1749561"/>
            <a:chExt cx="2817349" cy="292624"/>
          </a:xfrm>
        </p:grpSpPr>
        <p:sp>
          <p:nvSpPr>
            <p:cNvPr id="104" name="제목 2"/>
            <p:cNvSpPr txBox="1">
              <a:spLocks/>
            </p:cNvSpPr>
            <p:nvPr/>
          </p:nvSpPr>
          <p:spPr bwMode="auto">
            <a:xfrm>
              <a:off x="4376954" y="1749561"/>
              <a:ext cx="2721906" cy="2926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  <a:extLst/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Search by</a:t>
              </a:r>
              <a:r>
                <a:rPr lang="ko-KR" altLang="en-US" sz="7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 </a:t>
              </a:r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name or username</a:t>
              </a:r>
            </a:p>
          </p:txBody>
        </p:sp>
        <p:pic>
          <p:nvPicPr>
            <p:cNvPr id="105" name="그림 104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1511" y="1799436"/>
              <a:ext cx="137742" cy="137742"/>
            </a:xfrm>
            <a:prstGeom prst="rect">
              <a:avLst/>
            </a:prstGeom>
          </p:spPr>
        </p:pic>
        <p:cxnSp>
          <p:nvCxnSpPr>
            <p:cNvPr id="106" name="직선 연결선[R] 105"/>
            <p:cNvCxnSpPr/>
            <p:nvPr/>
          </p:nvCxnSpPr>
          <p:spPr>
            <a:xfrm>
              <a:off x="4281511" y="1979200"/>
              <a:ext cx="270911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텍스트 개체 틀 1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>
                <a:latin typeface="+mn-ea"/>
                <a:ea typeface="+mn-ea"/>
              </a:rPr>
              <a:t>필터링</a:t>
            </a:r>
            <a:r>
              <a:rPr kumimoji="1" lang="en-US" altLang="ko-KR" dirty="0">
                <a:latin typeface="+mn-ea"/>
                <a:ea typeface="+mn-ea"/>
              </a:rPr>
              <a:t> </a:t>
            </a:r>
            <a:r>
              <a:rPr kumimoji="1" lang="ko-KR" altLang="en-US" dirty="0">
                <a:latin typeface="+mn-ea"/>
                <a:ea typeface="+mn-ea"/>
              </a:rPr>
              <a:t>검색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en-US" altLang="ko-KR" dirty="0">
                <a:latin typeface="+mn-ea"/>
                <a:ea typeface="+mn-ea"/>
              </a:rPr>
              <a:t>Status : All(default) / Pending / Rejected</a:t>
            </a: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요청 날짜</a:t>
            </a:r>
            <a:r>
              <a:rPr kumimoji="1" lang="en-US" altLang="ko-KR" dirty="0">
                <a:latin typeface="+mn-ea"/>
                <a:ea typeface="+mn-ea"/>
              </a:rPr>
              <a:t> :</a:t>
            </a:r>
            <a:r>
              <a:rPr kumimoji="1" lang="ko-KR" altLang="en-US" dirty="0">
                <a:latin typeface="+mn-ea"/>
                <a:ea typeface="+mn-ea"/>
              </a:rPr>
              <a:t> 요청 날짜 </a:t>
            </a:r>
            <a:r>
              <a:rPr lang="ko-KR" altLang="en-US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[M-Core]</a:t>
            </a:r>
            <a:r>
              <a:rPr lang="mr-IN" altLang="ko-KR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WF-A1-Common</a:t>
            </a:r>
            <a:endParaRPr lang="en-US" altLang="ko-KR" dirty="0">
              <a:solidFill>
                <a:srgbClr val="00B0F0"/>
              </a:solidFill>
              <a:latin typeface="+mn-ea"/>
              <a:ea typeface="+mn-ea"/>
              <a:sym typeface="Wingdings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  <a:sym typeface="Wingdings"/>
              </a:rPr>
              <a:t>검색</a:t>
            </a:r>
            <a:endParaRPr kumimoji="1" lang="en-US" altLang="ko-KR" dirty="0">
              <a:latin typeface="+mn-ea"/>
              <a:ea typeface="+mn-ea"/>
              <a:sym typeface="Wingdings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  <a:sym typeface="Wingdings"/>
              </a:rPr>
              <a:t>검색 범위 </a:t>
            </a:r>
            <a:r>
              <a:rPr kumimoji="1" lang="en-US" altLang="ko-KR" dirty="0">
                <a:latin typeface="+mn-ea"/>
                <a:ea typeface="+mn-ea"/>
                <a:sym typeface="Wingdings"/>
              </a:rPr>
              <a:t>:</a:t>
            </a:r>
            <a:r>
              <a:rPr kumimoji="1" lang="ko-KR" altLang="en-US" dirty="0">
                <a:latin typeface="+mn-ea"/>
                <a:ea typeface="+mn-ea"/>
                <a:sym typeface="Wingdings"/>
              </a:rPr>
              <a:t> </a:t>
            </a:r>
            <a:r>
              <a:rPr kumimoji="1" lang="en-US" altLang="ko-KR" dirty="0">
                <a:latin typeface="+mn-ea"/>
                <a:ea typeface="+mn-ea"/>
                <a:sym typeface="Wingdings"/>
              </a:rPr>
              <a:t>username /</a:t>
            </a:r>
            <a:r>
              <a:rPr kumimoji="1" lang="ko-KR" altLang="en-US" dirty="0">
                <a:latin typeface="+mn-ea"/>
                <a:ea typeface="+mn-ea"/>
                <a:sym typeface="Wingdings"/>
              </a:rPr>
              <a:t> 이름</a:t>
            </a:r>
            <a:r>
              <a:rPr lang="ko-KR" altLang="en-US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[M-Core]</a:t>
            </a:r>
            <a:r>
              <a:rPr lang="mr-IN" altLang="ko-KR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WF-A1-Common</a:t>
            </a:r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ko-KR" altLang="en-US" strike="sngStrike" dirty="0">
                <a:latin typeface="+mn-ea"/>
                <a:ea typeface="+mn-ea"/>
              </a:rPr>
              <a:t>선택 목록 일괄 처리</a:t>
            </a:r>
            <a:endParaRPr kumimoji="1" lang="en-US" altLang="ko-KR" strike="sngStrike" dirty="0">
              <a:latin typeface="+mn-ea"/>
              <a:ea typeface="+mn-ea"/>
            </a:endParaRPr>
          </a:p>
          <a:p>
            <a:pPr lvl="1"/>
            <a:r>
              <a:rPr kumimoji="1" lang="ko-KR" altLang="en-US" strike="sngStrike" dirty="0">
                <a:solidFill>
                  <a:srgbClr val="FF0000"/>
                </a:solidFill>
                <a:latin typeface="+mn-ea"/>
                <a:ea typeface="+mn-ea"/>
              </a:rPr>
              <a:t>선택 목록이 있을 경우 활성</a:t>
            </a:r>
            <a:endParaRPr kumimoji="1" lang="en-US" altLang="ko-KR" strike="sngStrike" dirty="0">
              <a:solidFill>
                <a:srgbClr val="FF0000"/>
              </a:solidFill>
              <a:latin typeface="+mn-ea"/>
              <a:ea typeface="+mn-ea"/>
            </a:endParaRPr>
          </a:p>
          <a:p>
            <a:pPr lvl="1"/>
            <a:r>
              <a:rPr kumimoji="1" lang="ko-KR" altLang="en-US" strike="sngStrike" dirty="0">
                <a:latin typeface="+mn-ea"/>
                <a:ea typeface="+mn-ea"/>
              </a:rPr>
              <a:t>버튼</a:t>
            </a:r>
            <a:endParaRPr kumimoji="1" lang="en-US" altLang="ko-KR" strike="sngStrike" dirty="0">
              <a:latin typeface="+mn-ea"/>
              <a:ea typeface="+mn-ea"/>
            </a:endParaRPr>
          </a:p>
          <a:p>
            <a:pPr lvl="2"/>
            <a:r>
              <a:rPr kumimoji="1" lang="ko-KR" altLang="en-US" strike="sngStrike" dirty="0">
                <a:latin typeface="+mn-ea"/>
                <a:ea typeface="+mn-ea"/>
              </a:rPr>
              <a:t>선택 승인 클릭 </a:t>
            </a:r>
            <a:r>
              <a:rPr kumimoji="1" lang="en-US" altLang="ko-KR" strike="sngStrike" dirty="0">
                <a:latin typeface="+mn-ea"/>
                <a:ea typeface="+mn-ea"/>
              </a:rPr>
              <a:t>&gt;</a:t>
            </a:r>
            <a:r>
              <a:rPr kumimoji="1" lang="ko-KR" altLang="en-US" strike="sngStrike" dirty="0">
                <a:latin typeface="+mn-ea"/>
                <a:ea typeface="+mn-ea"/>
              </a:rPr>
              <a:t> 확인 팝업 출력</a:t>
            </a:r>
            <a:r>
              <a:rPr kumimoji="1" lang="ko-KR" altLang="en-US" strike="sngStrike" dirty="0">
                <a:solidFill>
                  <a:srgbClr val="00B0F0"/>
                </a:solidFill>
                <a:latin typeface="+mn-ea"/>
                <a:ea typeface="+mn-ea"/>
              </a:rPr>
              <a:t>☞</a:t>
            </a:r>
            <a:r>
              <a:rPr kumimoji="1" lang="en-US" altLang="ko-KR" strike="sngStrike" dirty="0">
                <a:solidFill>
                  <a:srgbClr val="00B0F0"/>
                </a:solidFill>
                <a:latin typeface="+mn-ea"/>
                <a:ea typeface="+mn-ea"/>
              </a:rPr>
              <a:t>[013.1]</a:t>
            </a:r>
            <a:r>
              <a:rPr kumimoji="1" lang="ko-KR" altLang="en-US" strike="sngStrike" dirty="0">
                <a:solidFill>
                  <a:srgbClr val="00B0F0"/>
                </a:solidFill>
                <a:latin typeface="+mn-ea"/>
                <a:ea typeface="+mn-ea"/>
              </a:rPr>
              <a:t> </a:t>
            </a:r>
            <a:r>
              <a:rPr kumimoji="1" lang="en-US" altLang="ko-KR" strike="sngStrike" dirty="0">
                <a:latin typeface="+mn-ea"/>
                <a:ea typeface="+mn-ea"/>
              </a:rPr>
              <a:t>/</a:t>
            </a:r>
            <a:r>
              <a:rPr kumimoji="1" lang="ko-KR" altLang="en-US" strike="sngStrike" dirty="0">
                <a:latin typeface="+mn-ea"/>
                <a:ea typeface="+mn-ea"/>
              </a:rPr>
              <a:t> 승인 완료 시</a:t>
            </a:r>
            <a:r>
              <a:rPr kumimoji="1" lang="en-US" altLang="ko-KR" strike="sngStrike" dirty="0">
                <a:latin typeface="+mn-ea"/>
                <a:ea typeface="+mn-ea"/>
              </a:rPr>
              <a:t>,</a:t>
            </a:r>
            <a:r>
              <a:rPr lang="ko-KR" altLang="en-US" strike="sngStrike" dirty="0">
                <a:latin typeface="+mn-ea"/>
                <a:ea typeface="+mn-ea"/>
                <a:sym typeface="Wingdings"/>
              </a:rPr>
              <a:t> 이메일 전송</a:t>
            </a:r>
            <a:r>
              <a:rPr lang="ko-KR" altLang="en-US" strike="sngStrike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☞</a:t>
            </a:r>
            <a:r>
              <a:rPr lang="en-US" altLang="ko-KR" strike="sngStrike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[M-Core]</a:t>
            </a:r>
            <a:r>
              <a:rPr lang="mr-IN" altLang="ko-KR" strike="sngStrike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WF-A</a:t>
            </a:r>
            <a:r>
              <a:rPr lang="en-US" altLang="ko-KR" strike="sngStrike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2</a:t>
            </a:r>
            <a:r>
              <a:rPr lang="mr-IN" altLang="ko-KR" strike="sngStrike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-</a:t>
            </a:r>
            <a:r>
              <a:rPr lang="en-US" altLang="ko-KR" strike="sngStrike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Email</a:t>
            </a:r>
            <a:endParaRPr kumimoji="1" lang="en-US" altLang="ko-KR" strike="sngStrike" dirty="0">
              <a:latin typeface="+mn-ea"/>
              <a:ea typeface="+mn-ea"/>
            </a:endParaRPr>
          </a:p>
          <a:p>
            <a:pPr lvl="2"/>
            <a:r>
              <a:rPr kumimoji="1" lang="ko-KR" altLang="en-US" strike="sngStrike" dirty="0">
                <a:latin typeface="+mn-ea"/>
                <a:ea typeface="+mn-ea"/>
              </a:rPr>
              <a:t>선택 반려 클릭 </a:t>
            </a:r>
            <a:r>
              <a:rPr kumimoji="1" lang="en-US" altLang="ko-KR" strike="sngStrike" dirty="0">
                <a:latin typeface="+mn-ea"/>
                <a:ea typeface="+mn-ea"/>
              </a:rPr>
              <a:t>&gt;</a:t>
            </a:r>
            <a:r>
              <a:rPr kumimoji="1" lang="ko-KR" altLang="en-US" strike="sngStrike" dirty="0">
                <a:latin typeface="+mn-ea"/>
                <a:ea typeface="+mn-ea"/>
              </a:rPr>
              <a:t> 확인 팝업 출력</a:t>
            </a:r>
            <a:r>
              <a:rPr kumimoji="1" lang="ko-KR" altLang="en-US" strike="sngStrike" dirty="0">
                <a:solidFill>
                  <a:srgbClr val="00B0F0"/>
                </a:solidFill>
                <a:latin typeface="+mn-ea"/>
                <a:ea typeface="+mn-ea"/>
              </a:rPr>
              <a:t>☞</a:t>
            </a:r>
            <a:r>
              <a:rPr kumimoji="1" lang="en-US" altLang="ko-KR" strike="sngStrike" dirty="0">
                <a:solidFill>
                  <a:srgbClr val="00B0F0"/>
                </a:solidFill>
                <a:latin typeface="+mn-ea"/>
                <a:ea typeface="+mn-ea"/>
              </a:rPr>
              <a:t>[050.2]</a:t>
            </a:r>
            <a:endParaRPr kumimoji="1" lang="en-US" altLang="ko-KR" strike="sngStrike" dirty="0">
              <a:latin typeface="+mn-ea"/>
              <a:ea typeface="+mn-ea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회원 가입 요청 리스트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리스트 구성요소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멤버 이름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en-US" altLang="ko-KR" dirty="0">
                <a:latin typeface="+mn-ea"/>
                <a:ea typeface="+mn-ea"/>
              </a:rPr>
              <a:t>username</a:t>
            </a: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이메일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회원가입 승인 요청 일시 </a:t>
            </a:r>
            <a:r>
              <a:rPr kumimoji="1" lang="en-US" altLang="ko-KR" dirty="0">
                <a:latin typeface="+mn-ea"/>
                <a:ea typeface="+mn-ea"/>
              </a:rPr>
              <a:t>: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  <a:cs typeface="Nanum Gothic" charset="-127"/>
              </a:rPr>
              <a:t>YYYY-MM-DD </a:t>
            </a:r>
            <a:r>
              <a:rPr lang="en-US" altLang="ko-KR" dirty="0" err="1">
                <a:latin typeface="+mn-ea"/>
                <a:ea typeface="+mn-ea"/>
                <a:cs typeface="Nanum Gothic" charset="-127"/>
              </a:rPr>
              <a:t>hh:mm:ss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en-US" altLang="ko-KR" dirty="0">
                <a:latin typeface="+mn-ea"/>
                <a:ea typeface="+mn-ea"/>
              </a:rPr>
              <a:t>Status</a:t>
            </a:r>
          </a:p>
          <a:p>
            <a:pPr lvl="3"/>
            <a:r>
              <a:rPr kumimoji="1" lang="ko-KR" altLang="en-US" dirty="0">
                <a:latin typeface="+mn-ea"/>
                <a:ea typeface="+mn-ea"/>
              </a:rPr>
              <a:t>승인</a:t>
            </a:r>
            <a:r>
              <a:rPr kumimoji="1" lang="en-US" altLang="ko-KR" dirty="0">
                <a:latin typeface="+mn-ea"/>
                <a:ea typeface="+mn-ea"/>
              </a:rPr>
              <a:t> / </a:t>
            </a:r>
            <a:r>
              <a:rPr kumimoji="1" lang="ko-KR" altLang="en-US" dirty="0">
                <a:latin typeface="+mn-ea"/>
                <a:ea typeface="+mn-ea"/>
              </a:rPr>
              <a:t>반려</a:t>
            </a:r>
            <a:endParaRPr kumimoji="1" lang="en-US" altLang="ko-KR" dirty="0">
              <a:latin typeface="+mn-ea"/>
              <a:ea typeface="+mn-ea"/>
            </a:endParaRPr>
          </a:p>
          <a:p>
            <a:pPr lvl="4"/>
            <a:r>
              <a:rPr kumimoji="1" lang="ko-KR" altLang="en-US" dirty="0">
                <a:solidFill>
                  <a:srgbClr val="00B0F0"/>
                </a:solidFill>
                <a:latin typeface="+mn-ea"/>
                <a:ea typeface="+mn-ea"/>
              </a:rPr>
              <a:t>참고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  <a:ea typeface="+mn-ea"/>
              </a:rPr>
              <a:t>)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  <a:ea typeface="+mn-ea"/>
              </a:rPr>
              <a:t> 로그인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  <a:ea typeface="+mn-ea"/>
              </a:rPr>
              <a:t>&gt;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  <a:ea typeface="+mn-ea"/>
              </a:rPr>
              <a:t>사용자등록 완료하면 목록에 나타남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  <a:ea typeface="+mn-ea"/>
              </a:rPr>
              <a:t>.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  <a:ea typeface="+mn-ea"/>
              </a:rPr>
              <a:t> 어드민이 사용자등록 신청을 승인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  <a:ea typeface="+mn-ea"/>
              </a:rPr>
              <a:t>/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  <a:ea typeface="+mn-ea"/>
              </a:rPr>
              <a:t>반려할 수 있음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  <a:ea typeface="+mn-ea"/>
              </a:rPr>
              <a:t>.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  <a:ea typeface="+mn-ea"/>
              </a:rPr>
              <a:t> 승인 시 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  <a:ea typeface="+mn-ea"/>
              </a:rPr>
              <a:t>member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  <a:ea typeface="+mn-ea"/>
              </a:rPr>
              <a:t>로 추가됨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  <a:ea typeface="+mn-ea"/>
              </a:rPr>
              <a:t>.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  <a:ea typeface="+mn-ea"/>
              </a:rPr>
              <a:t> 반려 시 반려 사유와 함께 상태가 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  <a:ea typeface="+mn-ea"/>
              </a:rPr>
              <a:t>‘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  <a:ea typeface="+mn-ea"/>
              </a:rPr>
              <a:t>반려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  <a:ea typeface="+mn-ea"/>
              </a:rPr>
              <a:t>’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  <a:ea typeface="+mn-ea"/>
              </a:rPr>
              <a:t>로 변경됨</a:t>
            </a:r>
            <a:endParaRPr kumimoji="1" lang="en-US" altLang="ko-KR" dirty="0">
              <a:solidFill>
                <a:srgbClr val="00B0F0"/>
              </a:solidFill>
              <a:latin typeface="+mn-ea"/>
              <a:ea typeface="+mn-ea"/>
            </a:endParaRPr>
          </a:p>
          <a:p>
            <a:pPr lvl="3"/>
            <a:r>
              <a:rPr kumimoji="1" lang="ko-KR" altLang="en-US" dirty="0">
                <a:latin typeface="+mn-ea"/>
                <a:ea typeface="+mn-ea"/>
              </a:rPr>
              <a:t>승인 클릭 </a:t>
            </a:r>
            <a:r>
              <a:rPr kumimoji="1" lang="en-US" altLang="ko-KR" dirty="0">
                <a:latin typeface="+mn-ea"/>
                <a:ea typeface="+mn-ea"/>
              </a:rPr>
              <a:t>&gt;</a:t>
            </a:r>
            <a:r>
              <a:rPr kumimoji="1" lang="ko-KR" altLang="en-US" dirty="0">
                <a:latin typeface="+mn-ea"/>
                <a:ea typeface="+mn-ea"/>
              </a:rPr>
              <a:t> 확인 팝업 출력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  <a:ea typeface="+mn-ea"/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  <a:ea typeface="+mn-ea"/>
              </a:rPr>
              <a:t>[013.2]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kumimoji="1" lang="en-US" altLang="ko-KR" dirty="0">
                <a:latin typeface="+mn-ea"/>
                <a:ea typeface="+mn-ea"/>
              </a:rPr>
              <a:t>/</a:t>
            </a:r>
            <a:r>
              <a:rPr kumimoji="1" lang="ko-KR" altLang="en-US" dirty="0">
                <a:latin typeface="+mn-ea"/>
                <a:ea typeface="+mn-ea"/>
              </a:rPr>
              <a:t> 승인 완료 시</a:t>
            </a:r>
            <a:r>
              <a:rPr kumimoji="1" lang="en-US" altLang="ko-KR" dirty="0">
                <a:latin typeface="+mn-ea"/>
                <a:ea typeface="+mn-ea"/>
              </a:rPr>
              <a:t>,</a:t>
            </a:r>
            <a:r>
              <a:rPr lang="ko-KR" altLang="en-US" dirty="0">
                <a:latin typeface="+mn-ea"/>
                <a:ea typeface="+mn-ea"/>
                <a:sym typeface="Wingdings"/>
              </a:rPr>
              <a:t> 이메일 전송</a:t>
            </a:r>
            <a:r>
              <a:rPr lang="ko-KR" altLang="en-US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[M-Core]</a:t>
            </a:r>
            <a:r>
              <a:rPr lang="mr-IN" altLang="ko-KR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WF-A</a:t>
            </a:r>
            <a:r>
              <a:rPr lang="en-US" altLang="ko-KR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2</a:t>
            </a:r>
            <a:r>
              <a:rPr lang="mr-IN" altLang="ko-KR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-</a:t>
            </a:r>
            <a:r>
              <a:rPr lang="en-US" altLang="ko-KR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Email</a:t>
            </a:r>
            <a:endParaRPr kumimoji="1" lang="en-US" altLang="ko-KR" dirty="0">
              <a:latin typeface="+mn-ea"/>
              <a:ea typeface="+mn-ea"/>
            </a:endParaRPr>
          </a:p>
          <a:p>
            <a:pPr lvl="3"/>
            <a:r>
              <a:rPr kumimoji="1" lang="ko-KR" altLang="en-US" dirty="0">
                <a:latin typeface="+mn-ea"/>
                <a:ea typeface="+mn-ea"/>
              </a:rPr>
              <a:t>반려 클릭 </a:t>
            </a:r>
            <a:r>
              <a:rPr kumimoji="1" lang="en-US" altLang="ko-KR" dirty="0">
                <a:latin typeface="+mn-ea"/>
                <a:ea typeface="+mn-ea"/>
              </a:rPr>
              <a:t>&gt;</a:t>
            </a:r>
            <a:r>
              <a:rPr kumimoji="1" lang="ko-KR" altLang="en-US" dirty="0">
                <a:latin typeface="+mn-ea"/>
                <a:ea typeface="+mn-ea"/>
              </a:rPr>
              <a:t> 확인 팝업 출력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  <a:ea typeface="+mn-ea"/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  <a:ea typeface="+mn-ea"/>
              </a:rPr>
              <a:t>[050.1]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  <a:cs typeface="Nanum Gothic" charset="-127"/>
              </a:rPr>
              <a:t>리스트 정렬</a:t>
            </a:r>
            <a:endParaRPr kumimoji="1" lang="en-US" altLang="ko-KR" dirty="0">
              <a:latin typeface="+mn-ea"/>
              <a:ea typeface="+mn-ea"/>
              <a:cs typeface="Nanum Gothic" charset="-127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  <a:cs typeface="Nanum Gothic" charset="-127"/>
              </a:rPr>
              <a:t>요청 일시</a:t>
            </a:r>
            <a:r>
              <a:rPr kumimoji="1" lang="en-US" altLang="ko-KR" dirty="0">
                <a:latin typeface="+mn-ea"/>
                <a:ea typeface="+mn-ea"/>
                <a:cs typeface="Nanum Gothic" charset="-127"/>
              </a:rPr>
              <a:t>(</a:t>
            </a:r>
            <a:r>
              <a:rPr kumimoji="1" lang="ko-KR" altLang="en-US" dirty="0">
                <a:latin typeface="+mn-ea"/>
                <a:ea typeface="+mn-ea"/>
                <a:cs typeface="Nanum Gothic" charset="-127"/>
              </a:rPr>
              <a:t>오름차순 </a:t>
            </a:r>
            <a:r>
              <a:rPr kumimoji="1" lang="en-US" altLang="ko-KR" dirty="0">
                <a:latin typeface="+mn-ea"/>
                <a:ea typeface="+mn-ea"/>
                <a:cs typeface="Nanum Gothic" charset="-127"/>
              </a:rPr>
              <a:t>default)</a:t>
            </a:r>
            <a:endParaRPr kumimoji="1" lang="en-US" altLang="ko-KR" dirty="0">
              <a:latin typeface="+mn-ea"/>
              <a:ea typeface="+mn-ea"/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ea typeface="+mn-ea"/>
                <a:cs typeface="Nanum Gothic" charset="-127"/>
              </a:rPr>
              <a:t>1.1.1</a:t>
            </a:r>
            <a:r>
              <a:rPr kumimoji="1" lang="ko-KR" altLang="en-US" dirty="0">
                <a:latin typeface="+mn-ea"/>
                <a:ea typeface="+mn-ea"/>
                <a:cs typeface="Nanum Gothic" charset="-127"/>
              </a:rPr>
              <a:t> 회원 가입 요청 목록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ea typeface="+mn-ea"/>
                <a:cs typeface="Malgun Gothic" charset="-127"/>
              </a:rPr>
              <a:t>1.1 ADMINISTRATION &gt; Users &gt; Membership approval &gt; </a:t>
            </a:r>
            <a:r>
              <a:rPr kumimoji="1" lang="en-US" altLang="ko-KR" b="1" dirty="0">
                <a:latin typeface="+mn-ea"/>
                <a:ea typeface="+mn-ea"/>
                <a:cs typeface="Malgun Gothic" charset="-127"/>
              </a:rPr>
              <a:t>Membership application</a:t>
            </a:r>
            <a:r>
              <a:rPr kumimoji="1" lang="ko-KR" altLang="en-US" b="1" dirty="0">
                <a:latin typeface="+mn-ea"/>
                <a:ea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ea typeface="+mn-ea"/>
                <a:cs typeface="Malgun Gothic" charset="-127"/>
              </a:rPr>
              <a:t>lists</a:t>
            </a:r>
            <a:r>
              <a:rPr kumimoji="1" lang="ko-KR" altLang="en-US" b="1" dirty="0">
                <a:latin typeface="+mn-ea"/>
                <a:ea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ea typeface="+mn-ea"/>
                <a:cs typeface="Malgun Gothic" charset="-127"/>
              </a:rPr>
              <a:t>(1)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3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  <a:cs typeface="Nanum Gothic" charset="-127"/>
              </a:rPr>
              <a:pPr/>
              <a:t>6</a:t>
            </a:fld>
            <a:endParaRPr lang="ko-KR" altLang="en-US" dirty="0">
              <a:solidFill>
                <a:schemeClr val="accent4">
                  <a:lumMod val="75000"/>
                </a:scheme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44" name="Oval 55"/>
          <p:cNvSpPr/>
          <p:nvPr/>
        </p:nvSpPr>
        <p:spPr>
          <a:xfrm>
            <a:off x="645329" y="2194868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endParaRPr 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65" name="Oval 55"/>
          <p:cNvSpPr/>
          <p:nvPr/>
        </p:nvSpPr>
        <p:spPr>
          <a:xfrm>
            <a:off x="645329" y="1697381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endParaRPr 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61" name="모서리가 둥근 직사각형 160"/>
          <p:cNvSpPr/>
          <p:nvPr/>
        </p:nvSpPr>
        <p:spPr>
          <a:xfrm>
            <a:off x="779955" y="1652422"/>
            <a:ext cx="482291" cy="172766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 anchorCtr="0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Status</a:t>
            </a:r>
            <a:endParaRPr kumimoji="1" lang="en-US" altLang="ko-KR" sz="700" dirty="0">
              <a:solidFill>
                <a:prstClr val="white">
                  <a:lumMod val="50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191" name="직사각형 190"/>
          <p:cNvSpPr/>
          <p:nvPr/>
        </p:nvSpPr>
        <p:spPr>
          <a:xfrm>
            <a:off x="7066464" y="1911937"/>
            <a:ext cx="641804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" i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2 Selections</a:t>
            </a:r>
            <a:endParaRPr lang="ko-KR" altLang="en-US" sz="600" i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2" name="모서리가 둥근 직사각형 191"/>
          <p:cNvSpPr/>
          <p:nvPr/>
        </p:nvSpPr>
        <p:spPr>
          <a:xfrm>
            <a:off x="7644306" y="1930759"/>
            <a:ext cx="851575" cy="14400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kumimoji="1" lang="en-US" altLang="ko-KR" sz="500">
                <a:solidFill>
                  <a:srgbClr val="00B050"/>
                </a:solidFill>
                <a:latin typeface="+mn-ea"/>
                <a:cs typeface="Nanum Gothic" charset="-127"/>
              </a:rPr>
              <a:t>✓Approve</a:t>
            </a:r>
            <a:r>
              <a:rPr lang="en-US" altLang="ko-KR" sz="500">
                <a:solidFill>
                  <a:srgbClr val="00B050"/>
                </a:solidFill>
                <a:latin typeface="+mn-ea"/>
              </a:rPr>
              <a:t> </a:t>
            </a:r>
            <a:r>
              <a:rPr lang="en-US" altLang="ko-KR" sz="500" dirty="0">
                <a:solidFill>
                  <a:srgbClr val="00B050"/>
                </a:solidFill>
                <a:latin typeface="+mn-ea"/>
              </a:rPr>
              <a:t>selections</a:t>
            </a:r>
            <a:endParaRPr lang="ko-KR" altLang="en-US" sz="500" dirty="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93" name="모서리가 둥근 직사각형 192"/>
          <p:cNvSpPr/>
          <p:nvPr/>
        </p:nvSpPr>
        <p:spPr>
          <a:xfrm>
            <a:off x="8527207" y="1930759"/>
            <a:ext cx="851575" cy="14400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kumimoji="1" lang="en-US" altLang="ko-KR" sz="500" dirty="0">
                <a:solidFill>
                  <a:schemeClr val="tx1"/>
                </a:solidFill>
                <a:latin typeface="+mn-ea"/>
                <a:cs typeface="Nanum Gothic" charset="-127"/>
              </a:rPr>
              <a:t>⌀Reject </a:t>
            </a:r>
            <a:r>
              <a:rPr lang="en-US" altLang="ko-KR" sz="500" dirty="0">
                <a:solidFill>
                  <a:schemeClr val="tx1"/>
                </a:solidFill>
                <a:latin typeface="+mn-ea"/>
              </a:rPr>
              <a:t>selections </a:t>
            </a:r>
            <a:endParaRPr lang="ko-KR" altLang="en-US" sz="5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4" name="직사각형 193"/>
          <p:cNvSpPr/>
          <p:nvPr/>
        </p:nvSpPr>
        <p:spPr>
          <a:xfrm>
            <a:off x="6064906" y="1882467"/>
            <a:ext cx="985895" cy="150761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600">
                <a:solidFill>
                  <a:schemeClr val="bg1"/>
                </a:solidFill>
                <a:latin typeface="+mn-ea"/>
                <a:cs typeface="Nanum Gothic" charset="-127"/>
              </a:rPr>
              <a:t>선택된 목록이 있는 경우</a:t>
            </a:r>
            <a:endParaRPr kumimoji="1" lang="ko-KR" altLang="en-US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95" name="Username Box"/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6064906" y="1886224"/>
            <a:ext cx="3358281" cy="157766"/>
          </a:xfrm>
          <a:prstGeom prst="rect">
            <a:avLst/>
          </a:prstGeom>
          <a:noFill/>
          <a:ln w="6350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98" name="Oval 55"/>
          <p:cNvSpPr/>
          <p:nvPr/>
        </p:nvSpPr>
        <p:spPr>
          <a:xfrm>
            <a:off x="5937585" y="1939579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2</a:t>
            </a:r>
            <a:endParaRPr 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458344" y="1652460"/>
            <a:ext cx="3274682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⦿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All         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○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Pending 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     ○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Rejected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064907" y="1883154"/>
            <a:ext cx="3357734" cy="221172"/>
          </a:xfrm>
          <a:prstGeom prst="rect">
            <a:avLst/>
          </a:prstGeom>
          <a:solidFill>
            <a:schemeClr val="tx1">
              <a:alpha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개발 보류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.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17.9.28</a:t>
            </a:r>
            <a:endParaRPr kumimoji="1" lang="ko-KR" altLang="en-US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aphicFrame>
        <p:nvGraphicFramePr>
          <p:cNvPr id="59" name="표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302125"/>
              </p:ext>
            </p:extLst>
          </p:nvPr>
        </p:nvGraphicFramePr>
        <p:xfrm>
          <a:off x="448540" y="4187654"/>
          <a:ext cx="281998" cy="2005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1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01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□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□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□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□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□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□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□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□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8" name="직사각형 57"/>
          <p:cNvSpPr/>
          <p:nvPr/>
        </p:nvSpPr>
        <p:spPr>
          <a:xfrm>
            <a:off x="230282" y="4198554"/>
            <a:ext cx="487970" cy="1994540"/>
          </a:xfrm>
          <a:prstGeom prst="rect">
            <a:avLst/>
          </a:prstGeom>
          <a:solidFill>
            <a:schemeClr val="tx1">
              <a:alpha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개발 보류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.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17.9.28</a:t>
            </a:r>
            <a:endParaRPr kumimoji="1" lang="ko-KR" altLang="en-US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20133"/>
              </p:ext>
            </p:extLst>
          </p:nvPr>
        </p:nvGraphicFramePr>
        <p:xfrm>
          <a:off x="772651" y="2141139"/>
          <a:ext cx="8605627" cy="4010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93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5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6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43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78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80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Name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username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Email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Request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Status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 </a:t>
                      </a:r>
                      <a:r>
                        <a:rPr lang="ko-KR" altLang="en-US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길어지면 개행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r>
                        <a:rPr lang="ko-KR" altLang="en-US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lang="ko-KR" altLang="en-US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길어지면 개행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r>
                        <a:rPr lang="ko-KR" altLang="en-US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lang="ko-KR" altLang="en-US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길어지면 개행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Rejected 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Rejected 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Rejected 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Rejected 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ko-KR" altLang="en-US" sz="700" b="0" i="0" u="none" dirty="0">
                        <a:solidFill>
                          <a:srgbClr val="00B050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ko-KR" altLang="en-US" sz="700" b="0" i="0" u="none" dirty="0">
                        <a:solidFill>
                          <a:srgbClr val="00B050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Rejected 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ko-KR" altLang="en-US" sz="700" b="0" i="0" u="none" dirty="0">
                        <a:solidFill>
                          <a:srgbClr val="00B050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ko-KR" altLang="en-US" sz="700" b="0" i="0" u="none" dirty="0">
                        <a:solidFill>
                          <a:srgbClr val="00B050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Rejected 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Rejected 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Rejected 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51" name="모서리가 둥근 직사각형 50"/>
          <p:cNvSpPr/>
          <p:nvPr/>
        </p:nvSpPr>
        <p:spPr>
          <a:xfrm>
            <a:off x="8860636" y="2434251"/>
            <a:ext cx="385612" cy="139213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⌀Reject</a:t>
            </a:r>
            <a:endParaRPr kumimoji="1"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8860636" y="2684436"/>
            <a:ext cx="385612" cy="139213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⌀Reject</a:t>
            </a:r>
            <a:endParaRPr kumimoji="1"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8860636" y="2934621"/>
            <a:ext cx="385612" cy="139213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⌀Reject</a:t>
            </a:r>
            <a:endParaRPr kumimoji="1"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860636" y="3184806"/>
            <a:ext cx="385612" cy="139213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⌀Reject</a:t>
            </a:r>
            <a:endParaRPr kumimoji="1"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8860636" y="3434991"/>
            <a:ext cx="385612" cy="139213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⌀Reject</a:t>
            </a:r>
            <a:endParaRPr kumimoji="1"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8860636" y="3685176"/>
            <a:ext cx="385612" cy="139213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⌀Reject</a:t>
            </a:r>
            <a:endParaRPr kumimoji="1"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8860636" y="3935361"/>
            <a:ext cx="385612" cy="139213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⌀Reject</a:t>
            </a:r>
            <a:endParaRPr kumimoji="1"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8196137" y="2434251"/>
            <a:ext cx="493054" cy="139213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rgbClr val="00B050"/>
                </a:solidFill>
                <a:latin typeface="+mn-ea"/>
                <a:cs typeface="Nanum Gothic" charset="-127"/>
              </a:rPr>
              <a:t>✓Approve</a:t>
            </a:r>
            <a:endParaRPr kumimoji="1" lang="ko-KR" altLang="en-US" sz="600" dirty="0">
              <a:solidFill>
                <a:srgbClr val="00B050"/>
              </a:solidFill>
              <a:latin typeface="+mn-ea"/>
              <a:cs typeface="Nanum Gothic" charset="-127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8196137" y="2684436"/>
            <a:ext cx="493054" cy="139213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rgbClr val="00B050"/>
                </a:solidFill>
                <a:latin typeface="+mn-ea"/>
                <a:cs typeface="Nanum Gothic" charset="-127"/>
              </a:rPr>
              <a:t>✓Approve</a:t>
            </a:r>
            <a:endParaRPr kumimoji="1" lang="ko-KR" altLang="en-US" sz="600" dirty="0">
              <a:solidFill>
                <a:srgbClr val="00B050"/>
              </a:solidFill>
              <a:latin typeface="+mn-ea"/>
              <a:cs typeface="Nanum Gothic" charset="-127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8196137" y="2934621"/>
            <a:ext cx="493054" cy="139213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rgbClr val="00B050"/>
                </a:solidFill>
                <a:latin typeface="+mn-ea"/>
                <a:cs typeface="Nanum Gothic" charset="-127"/>
              </a:rPr>
              <a:t>✓Approve</a:t>
            </a:r>
            <a:endParaRPr kumimoji="1" lang="ko-KR" altLang="en-US" sz="600" dirty="0">
              <a:solidFill>
                <a:srgbClr val="00B050"/>
              </a:solidFill>
              <a:latin typeface="+mn-ea"/>
              <a:cs typeface="Nanum Gothic" charset="-127"/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8196137" y="3184806"/>
            <a:ext cx="493054" cy="139213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rgbClr val="00B050"/>
                </a:solidFill>
                <a:latin typeface="+mn-ea"/>
                <a:cs typeface="Nanum Gothic" charset="-127"/>
              </a:rPr>
              <a:t>✓Approve</a:t>
            </a:r>
            <a:endParaRPr kumimoji="1" lang="ko-KR" altLang="en-US" sz="600" dirty="0">
              <a:solidFill>
                <a:srgbClr val="00B050"/>
              </a:solidFill>
              <a:latin typeface="+mn-ea"/>
              <a:cs typeface="Nanum Gothic" charset="-127"/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8196137" y="3434991"/>
            <a:ext cx="493054" cy="139213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rgbClr val="00B050"/>
                </a:solidFill>
                <a:latin typeface="+mn-ea"/>
                <a:cs typeface="Nanum Gothic" charset="-127"/>
              </a:rPr>
              <a:t>✓Approve</a:t>
            </a:r>
            <a:endParaRPr kumimoji="1" lang="ko-KR" altLang="en-US" sz="600" dirty="0">
              <a:solidFill>
                <a:srgbClr val="00B050"/>
              </a:solidFill>
              <a:latin typeface="+mn-ea"/>
              <a:cs typeface="Nanum Gothic" charset="-127"/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8196137" y="3685176"/>
            <a:ext cx="493054" cy="139213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rgbClr val="00B050"/>
                </a:solidFill>
                <a:latin typeface="+mn-ea"/>
                <a:cs typeface="Nanum Gothic" charset="-127"/>
              </a:rPr>
              <a:t>✓Approve</a:t>
            </a:r>
            <a:endParaRPr kumimoji="1" lang="ko-KR" altLang="en-US" sz="600" dirty="0">
              <a:solidFill>
                <a:srgbClr val="00B050"/>
              </a:solidFill>
              <a:latin typeface="+mn-ea"/>
              <a:cs typeface="Nanum Gothic" charset="-127"/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8196137" y="3935361"/>
            <a:ext cx="493054" cy="139213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rgbClr val="00B050"/>
                </a:solidFill>
                <a:latin typeface="+mn-ea"/>
                <a:cs typeface="Nanum Gothic" charset="-127"/>
              </a:rPr>
              <a:t>✓Approve</a:t>
            </a:r>
            <a:endParaRPr kumimoji="1" lang="ko-KR" altLang="en-US" sz="600" dirty="0">
              <a:solidFill>
                <a:srgbClr val="00B050"/>
              </a:solidFill>
              <a:latin typeface="+mn-ea"/>
              <a:cs typeface="Nanum Gothic" charset="-127"/>
            </a:endParaRPr>
          </a:p>
        </p:txBody>
      </p:sp>
      <p:sp>
        <p:nvSpPr>
          <p:cNvPr id="92" name="아래쪽 화살표[D] 91"/>
          <p:cNvSpPr/>
          <p:nvPr/>
        </p:nvSpPr>
        <p:spPr>
          <a:xfrm>
            <a:off x="7387366" y="2221899"/>
            <a:ext cx="65476" cy="82223"/>
          </a:xfrm>
          <a:prstGeom prst="downArrow">
            <a:avLst>
              <a:gd name="adj1" fmla="val 36497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564815" y="4210257"/>
            <a:ext cx="124376" cy="1872529"/>
            <a:chOff x="8947473" y="4210257"/>
            <a:chExt cx="124376" cy="1872529"/>
          </a:xfrm>
        </p:grpSpPr>
        <p:pic>
          <p:nvPicPr>
            <p:cNvPr id="91" name="그림 90"/>
            <p:cNvPicPr>
              <a:picLocks noChangeAspect="1"/>
            </p:cNvPicPr>
            <p:nvPr/>
          </p:nvPicPr>
          <p:blipFill rotWithShape="1"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7" t="6195" r="97195" b="91719"/>
            <a:stretch/>
          </p:blipFill>
          <p:spPr>
            <a:xfrm>
              <a:off x="8947473" y="4210257"/>
              <a:ext cx="124376" cy="124376"/>
            </a:xfrm>
            <a:prstGeom prst="rect">
              <a:avLst/>
            </a:prstGeom>
          </p:spPr>
        </p:pic>
        <p:pic>
          <p:nvPicPr>
            <p:cNvPr id="93" name="그림 92"/>
            <p:cNvPicPr>
              <a:picLocks noChangeAspect="1"/>
            </p:cNvPicPr>
            <p:nvPr/>
          </p:nvPicPr>
          <p:blipFill rotWithShape="1"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7" t="6195" r="97195" b="91719"/>
            <a:stretch/>
          </p:blipFill>
          <p:spPr>
            <a:xfrm>
              <a:off x="8947473" y="4459993"/>
              <a:ext cx="124376" cy="124376"/>
            </a:xfrm>
            <a:prstGeom prst="rect">
              <a:avLst/>
            </a:prstGeom>
          </p:spPr>
        </p:pic>
        <p:pic>
          <p:nvPicPr>
            <p:cNvPr id="94" name="그림 93"/>
            <p:cNvPicPr>
              <a:picLocks noChangeAspect="1"/>
            </p:cNvPicPr>
            <p:nvPr/>
          </p:nvPicPr>
          <p:blipFill rotWithShape="1"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7" t="6195" r="97195" b="91719"/>
            <a:stretch/>
          </p:blipFill>
          <p:spPr>
            <a:xfrm>
              <a:off x="8947473" y="4709729"/>
              <a:ext cx="124376" cy="124376"/>
            </a:xfrm>
            <a:prstGeom prst="rect">
              <a:avLst/>
            </a:prstGeom>
          </p:spPr>
        </p:pic>
        <p:pic>
          <p:nvPicPr>
            <p:cNvPr id="95" name="그림 94"/>
            <p:cNvPicPr>
              <a:picLocks noChangeAspect="1"/>
            </p:cNvPicPr>
            <p:nvPr/>
          </p:nvPicPr>
          <p:blipFill rotWithShape="1"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7" t="6195" r="97195" b="91719"/>
            <a:stretch/>
          </p:blipFill>
          <p:spPr>
            <a:xfrm>
              <a:off x="8947473" y="4959465"/>
              <a:ext cx="124376" cy="124376"/>
            </a:xfrm>
            <a:prstGeom prst="rect">
              <a:avLst/>
            </a:prstGeom>
          </p:spPr>
        </p:pic>
        <p:pic>
          <p:nvPicPr>
            <p:cNvPr id="96" name="그림 95"/>
            <p:cNvPicPr>
              <a:picLocks noChangeAspect="1"/>
            </p:cNvPicPr>
            <p:nvPr/>
          </p:nvPicPr>
          <p:blipFill rotWithShape="1"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7" t="6195" r="97195" b="91719"/>
            <a:stretch/>
          </p:blipFill>
          <p:spPr>
            <a:xfrm>
              <a:off x="8947473" y="5209201"/>
              <a:ext cx="124376" cy="124376"/>
            </a:xfrm>
            <a:prstGeom prst="rect">
              <a:avLst/>
            </a:prstGeom>
          </p:spPr>
        </p:pic>
        <p:pic>
          <p:nvPicPr>
            <p:cNvPr id="97" name="그림 96"/>
            <p:cNvPicPr>
              <a:picLocks noChangeAspect="1"/>
            </p:cNvPicPr>
            <p:nvPr/>
          </p:nvPicPr>
          <p:blipFill rotWithShape="1"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7" t="6195" r="97195" b="91719"/>
            <a:stretch/>
          </p:blipFill>
          <p:spPr>
            <a:xfrm>
              <a:off x="8947473" y="5458937"/>
              <a:ext cx="124376" cy="124376"/>
            </a:xfrm>
            <a:prstGeom prst="rect">
              <a:avLst/>
            </a:prstGeom>
          </p:spPr>
        </p:pic>
        <p:pic>
          <p:nvPicPr>
            <p:cNvPr id="98" name="그림 97"/>
            <p:cNvPicPr>
              <a:picLocks noChangeAspect="1"/>
            </p:cNvPicPr>
            <p:nvPr/>
          </p:nvPicPr>
          <p:blipFill rotWithShape="1"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7" t="6195" r="97195" b="91719"/>
            <a:stretch/>
          </p:blipFill>
          <p:spPr>
            <a:xfrm>
              <a:off x="8947473" y="5708673"/>
              <a:ext cx="124376" cy="124376"/>
            </a:xfrm>
            <a:prstGeom prst="rect">
              <a:avLst/>
            </a:prstGeom>
          </p:spPr>
        </p:pic>
        <p:pic>
          <p:nvPicPr>
            <p:cNvPr id="99" name="그림 98"/>
            <p:cNvPicPr>
              <a:picLocks noChangeAspect="1"/>
            </p:cNvPicPr>
            <p:nvPr/>
          </p:nvPicPr>
          <p:blipFill rotWithShape="1"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7" t="6195" r="97195" b="91719"/>
            <a:stretch/>
          </p:blipFill>
          <p:spPr>
            <a:xfrm>
              <a:off x="8947473" y="5958410"/>
              <a:ext cx="124376" cy="124376"/>
            </a:xfrm>
            <a:prstGeom prst="rect">
              <a:avLst/>
            </a:prstGeom>
          </p:spPr>
        </p:pic>
      </p:grpSp>
      <p:grpSp>
        <p:nvGrpSpPr>
          <p:cNvPr id="100" name="그룹 99"/>
          <p:cNvGrpSpPr/>
          <p:nvPr/>
        </p:nvGrpSpPr>
        <p:grpSpPr>
          <a:xfrm>
            <a:off x="7099547" y="4347807"/>
            <a:ext cx="1589644" cy="260059"/>
            <a:chOff x="5418062" y="3198521"/>
            <a:chExt cx="1376247" cy="260059"/>
          </a:xfrm>
        </p:grpSpPr>
        <p:sp>
          <p:nvSpPr>
            <p:cNvPr id="101" name="직사각형 100"/>
            <p:cNvSpPr/>
            <p:nvPr/>
          </p:nvSpPr>
          <p:spPr>
            <a:xfrm>
              <a:off x="5418062" y="3278677"/>
              <a:ext cx="1376247" cy="1799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kumimoji="1" lang="ko-KR" altLang="en-US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거절 사유 거절 사유 모두 보임</a:t>
              </a:r>
            </a:p>
            <a:p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02" name="삼각형 101"/>
            <p:cNvSpPr/>
            <p:nvPr/>
          </p:nvSpPr>
          <p:spPr>
            <a:xfrm>
              <a:off x="6664988" y="3198521"/>
              <a:ext cx="105426" cy="80668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107" name="모서리가 둥근 직사각형 106"/>
          <p:cNvSpPr/>
          <p:nvPr/>
        </p:nvSpPr>
        <p:spPr>
          <a:xfrm>
            <a:off x="4941277" y="1954512"/>
            <a:ext cx="962541" cy="151806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 anchorCtr="0"/>
          <a:lstStyle/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600" b="1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There </a:t>
            </a:r>
            <a:r>
              <a:rPr lang="en-US" altLang="ko-KR" sz="600" b="1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are 32 lists</a:t>
            </a:r>
            <a:endParaRPr kumimoji="1" lang="en-US" altLang="ko-KR" sz="600" dirty="0">
              <a:solidFill>
                <a:prstClr val="white">
                  <a:lumMod val="50000"/>
                </a:prstClr>
              </a:solidFill>
              <a:latin typeface="+mn-ea"/>
              <a:cs typeface="Nanum Gothic" charset="-127"/>
            </a:endParaRPr>
          </a:p>
        </p:txBody>
      </p:sp>
      <p:pic>
        <p:nvPicPr>
          <p:cNvPr id="108" name="그림 10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248" y="1730303"/>
            <a:ext cx="92524" cy="92524"/>
          </a:xfrm>
          <a:prstGeom prst="rect">
            <a:avLst/>
          </a:prstGeom>
        </p:spPr>
      </p:pic>
      <p:grpSp>
        <p:nvGrpSpPr>
          <p:cNvPr id="109" name="그룹 108"/>
          <p:cNvGrpSpPr/>
          <p:nvPr/>
        </p:nvGrpSpPr>
        <p:grpSpPr>
          <a:xfrm>
            <a:off x="3637596" y="1629324"/>
            <a:ext cx="3594520" cy="194334"/>
            <a:chOff x="5592737" y="1667958"/>
            <a:chExt cx="3594520" cy="194334"/>
          </a:xfrm>
        </p:grpSpPr>
        <p:sp>
          <p:nvSpPr>
            <p:cNvPr id="110" name="모서리가 둥근 직사각형 109"/>
            <p:cNvSpPr/>
            <p:nvPr/>
          </p:nvSpPr>
          <p:spPr>
            <a:xfrm>
              <a:off x="5592737" y="1674103"/>
              <a:ext cx="749842" cy="172766"/>
            </a:xfrm>
            <a:prstGeom prst="roundRect">
              <a:avLst>
                <a:gd name="adj" fmla="val 2750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ctr" anchorCtr="0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 dirty="0">
                  <a:solidFill>
                    <a:prstClr val="white">
                      <a:lumMod val="50000"/>
                    </a:prstClr>
                  </a:solidFill>
                  <a:latin typeface="+mn-ea"/>
                  <a:cs typeface="Malgun Gothic" charset="-127"/>
                </a:rPr>
                <a:t>Request date</a:t>
              </a:r>
              <a:endPara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Malgun Gothic" charset="-127"/>
              </a:endParaRPr>
            </a:p>
          </p:txBody>
        </p:sp>
        <p:grpSp>
          <p:nvGrpSpPr>
            <p:cNvPr id="111" name="그룹 110"/>
            <p:cNvGrpSpPr/>
            <p:nvPr/>
          </p:nvGrpSpPr>
          <p:grpSpPr>
            <a:xfrm>
              <a:off x="7443008" y="1669758"/>
              <a:ext cx="1417628" cy="192534"/>
              <a:chOff x="4508230" y="1884457"/>
              <a:chExt cx="2465739" cy="192534"/>
            </a:xfrm>
          </p:grpSpPr>
          <p:sp>
            <p:nvSpPr>
              <p:cNvPr id="117" name="모서리가 둥근 직사각형 58"/>
              <p:cNvSpPr/>
              <p:nvPr/>
            </p:nvSpPr>
            <p:spPr>
              <a:xfrm>
                <a:off x="4508230" y="1884457"/>
                <a:ext cx="1182724" cy="192534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72000" bIns="0" rtlCol="0" anchor="ctr"/>
              <a:lstStyle/>
              <a:p>
                <a:endParaRPr lang="cs-CZ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Malgun Gothic" charset="-127"/>
                </a:endParaRPr>
              </a:p>
            </p:txBody>
          </p:sp>
          <p:sp>
            <p:nvSpPr>
              <p:cNvPr id="118" name="모서리가 둥근 직사각형 58"/>
              <p:cNvSpPr/>
              <p:nvPr/>
            </p:nvSpPr>
            <p:spPr>
              <a:xfrm>
                <a:off x="5791245" y="1884457"/>
                <a:ext cx="1182724" cy="192534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72000" bIns="0" rtlCol="0" anchor="ctr"/>
              <a:lstStyle/>
              <a:p>
                <a:endParaRPr lang="is-I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Malgun Gothic" charset="-127"/>
                </a:endParaRPr>
              </a:p>
            </p:txBody>
          </p:sp>
          <p:sp>
            <p:nvSpPr>
              <p:cNvPr id="119" name="제목 2"/>
              <p:cNvSpPr txBox="1">
                <a:spLocks/>
              </p:cNvSpPr>
              <p:nvPr/>
            </p:nvSpPr>
            <p:spPr bwMode="auto">
              <a:xfrm>
                <a:off x="5730707" y="1921270"/>
                <a:ext cx="86276" cy="139989"/>
              </a:xfrm>
              <a:prstGeom prst="rect">
                <a:avLst/>
              </a:prstGeom>
              <a:noFill/>
              <a:ln w="3175">
                <a:noFill/>
              </a:ln>
              <a:extLst/>
            </p:spPr>
            <p:txBody>
              <a:bodyPr wrap="none" lIns="0" tIns="0" rIns="0" bIns="0" anchor="ctr" anchorCtr="0">
                <a:no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latinLnBrk="1">
                  <a:lnSpc>
                    <a:spcPct val="200000"/>
                  </a:lnSpc>
                  <a:buClr>
                    <a:srgbClr val="336699"/>
                  </a:buClr>
                </a:pPr>
                <a:r>
                  <a:rPr lang="en-US" altLang="ko-KR" sz="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  <a:cs typeface="Malgun Gothic" charset="-127"/>
                  </a:rPr>
                  <a:t>-</a:t>
                </a:r>
                <a:endPara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Malgun Gothic" charset="-127"/>
                </a:endParaRPr>
              </a:p>
            </p:txBody>
          </p:sp>
        </p:grpSp>
        <p:grpSp>
          <p:nvGrpSpPr>
            <p:cNvPr id="112" name="그룹 111"/>
            <p:cNvGrpSpPr/>
            <p:nvPr/>
          </p:nvGrpSpPr>
          <p:grpSpPr>
            <a:xfrm>
              <a:off x="6304988" y="1697267"/>
              <a:ext cx="1089883" cy="144000"/>
              <a:chOff x="2958582" y="1911966"/>
              <a:chExt cx="1089883" cy="144000"/>
            </a:xfrm>
          </p:grpSpPr>
          <p:sp>
            <p:nvSpPr>
              <p:cNvPr id="114" name="모서리가 둥근 직사각형 113"/>
              <p:cNvSpPr/>
              <p:nvPr/>
            </p:nvSpPr>
            <p:spPr>
              <a:xfrm>
                <a:off x="3688465" y="1911966"/>
                <a:ext cx="360000" cy="144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schemeClr val="bg1"/>
                    </a:solidFill>
                    <a:latin typeface="+mn-ea"/>
                    <a:cs typeface="Malgun Gothic" charset="-127"/>
                  </a:rPr>
                  <a:t>Last 7days</a:t>
                </a:r>
                <a:endParaRPr lang="ko-KR" altLang="en-US" sz="500" dirty="0">
                  <a:solidFill>
                    <a:schemeClr val="bg1"/>
                  </a:solidFill>
                  <a:latin typeface="+mn-ea"/>
                  <a:cs typeface="Malgun Gothic" charset="-127"/>
                </a:endParaRPr>
              </a:p>
            </p:txBody>
          </p:sp>
          <p:sp>
            <p:nvSpPr>
              <p:cNvPr id="115" name="모서리가 둥근 직사각형 114"/>
              <p:cNvSpPr/>
              <p:nvPr/>
            </p:nvSpPr>
            <p:spPr>
              <a:xfrm>
                <a:off x="2958582" y="1911966"/>
                <a:ext cx="360000" cy="144000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schemeClr val="bg1"/>
                    </a:solidFill>
                    <a:latin typeface="+mn-ea"/>
                    <a:cs typeface="Malgun Gothic" charset="-127"/>
                  </a:rPr>
                  <a:t>All</a:t>
                </a:r>
                <a:endParaRPr lang="ko-KR" altLang="en-US" sz="500" dirty="0">
                  <a:solidFill>
                    <a:schemeClr val="bg1"/>
                  </a:solidFill>
                  <a:latin typeface="+mn-ea"/>
                  <a:cs typeface="Malgun Gothic" charset="-127"/>
                </a:endParaRPr>
              </a:p>
            </p:txBody>
          </p:sp>
          <p:sp>
            <p:nvSpPr>
              <p:cNvPr id="116" name="모서리가 둥근 직사각형 115"/>
              <p:cNvSpPr/>
              <p:nvPr/>
            </p:nvSpPr>
            <p:spPr>
              <a:xfrm>
                <a:off x="3323144" y="1911966"/>
                <a:ext cx="360000" cy="144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schemeClr val="bg1"/>
                    </a:solidFill>
                    <a:latin typeface="+mn-ea"/>
                    <a:cs typeface="Malgun Gothic" charset="-127"/>
                  </a:rPr>
                  <a:t>Today</a:t>
                </a:r>
                <a:endParaRPr lang="ko-KR" altLang="en-US" sz="500" dirty="0">
                  <a:solidFill>
                    <a:schemeClr val="bg1"/>
                  </a:solidFill>
                  <a:latin typeface="+mn-ea"/>
                  <a:cs typeface="Malgun Gothic" charset="-127"/>
                </a:endParaRPr>
              </a:p>
            </p:txBody>
          </p:sp>
        </p:grpSp>
        <p:sp>
          <p:nvSpPr>
            <p:cNvPr id="113" name="모서리가 둥근 직사각형 112"/>
            <p:cNvSpPr/>
            <p:nvPr/>
          </p:nvSpPr>
          <p:spPr>
            <a:xfrm>
              <a:off x="8925944" y="1667958"/>
              <a:ext cx="261313" cy="194334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Malgun Gothic" charset="-127"/>
                </a:rPr>
                <a:t>Apply</a:t>
              </a:r>
              <a:endParaRPr lang="ko-KR" altLang="en-US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endParaRPr>
            </a:p>
          </p:txBody>
        </p:sp>
      </p:grpSp>
      <p:sp>
        <p:nvSpPr>
          <p:cNvPr id="121" name="직사각형 120"/>
          <p:cNvSpPr/>
          <p:nvPr/>
        </p:nvSpPr>
        <p:spPr>
          <a:xfrm>
            <a:off x="11350406" y="98940"/>
            <a:ext cx="480818" cy="161707"/>
          </a:xfrm>
          <a:prstGeom prst="rect">
            <a:avLst/>
          </a:prstGeom>
          <a:solidFill>
            <a:srgbClr val="FF93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1.0</a:t>
            </a:r>
            <a:r>
              <a:rPr kumimoji="1" lang="ko-KR" altLang="en-US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 수정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10080108" y="31852"/>
            <a:ext cx="1074854" cy="228795"/>
          </a:xfrm>
          <a:prstGeom prst="rect">
            <a:avLst/>
          </a:prstGeom>
          <a:solidFill>
            <a:srgbClr val="FF00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Nanum Gothic" charset="-127"/>
              </a:rPr>
              <a:t>2017</a:t>
            </a:r>
            <a:r>
              <a:rPr kumimoji="1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Nanum Gothic" charset="-127"/>
              </a:rPr>
              <a:t>년 개발 범위 아님</a:t>
            </a:r>
          </a:p>
        </p:txBody>
      </p:sp>
    </p:spTree>
    <p:extLst>
      <p:ext uri="{BB962C8B-B14F-4D97-AF65-F5344CB8AC3E}">
        <p14:creationId xmlns:p14="http://schemas.microsoft.com/office/powerpoint/2010/main" val="667525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제목 2"/>
          <p:cNvSpPr txBox="1">
            <a:spLocks/>
          </p:cNvSpPr>
          <p:nvPr/>
        </p:nvSpPr>
        <p:spPr bwMode="auto">
          <a:xfrm>
            <a:off x="2544624" y="2755790"/>
            <a:ext cx="4812510" cy="535043"/>
          </a:xfrm>
          <a:prstGeom prst="rect">
            <a:avLst/>
          </a:prstGeom>
          <a:solidFill>
            <a:schemeClr val="bg1"/>
          </a:solidFill>
          <a:ln w="3175">
            <a:noFill/>
          </a:ln>
          <a:extLst/>
        </p:spPr>
        <p:txBody>
          <a:bodyPr lIns="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ct val="250000"/>
              </a:lnSpc>
              <a:buClr>
                <a:srgbClr val="336699"/>
              </a:buClr>
            </a:pPr>
            <a:r>
              <a:rPr lang="en-US" altLang="ko-KR" sz="1100" dirty="0">
                <a:latin typeface="+mn-ea"/>
                <a:ea typeface="+mn-ea"/>
              </a:rPr>
              <a:t>Are you sure you want to reject ‘</a:t>
            </a:r>
            <a:r>
              <a:rPr lang="ko-KR" altLang="en-US" sz="1100" dirty="0">
                <a:latin typeface="+mn-ea"/>
                <a:ea typeface="+mn-ea"/>
              </a:rPr>
              <a:t>이름</a:t>
            </a:r>
            <a:r>
              <a:rPr lang="en-US" altLang="ko-KR" sz="1100" dirty="0">
                <a:latin typeface="+mn-ea"/>
                <a:ea typeface="+mn-ea"/>
              </a:rPr>
              <a:t>’’s membership request?</a:t>
            </a:r>
            <a:endParaRPr lang="en-US" altLang="ko-KR" sz="11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Nanum Gothic" charset="-127"/>
              </a:rPr>
              <a:t>1.1.2</a:t>
            </a:r>
            <a:r>
              <a:rPr kumimoji="1" lang="ko-KR" altLang="en-US" dirty="0">
                <a:latin typeface="+mn-ea"/>
                <a:cs typeface="Nanum Gothic" charset="-127"/>
              </a:rPr>
              <a:t> 회원 가입 반려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1.1 ADMINISTRATION &gt; Users &gt; Membership approval 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Membership application</a:t>
            </a:r>
            <a:r>
              <a:rPr kumimoji="1" lang="ko-KR" altLang="en-US" b="1" dirty="0">
                <a:latin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cs typeface="Malgun Gothic" charset="-127"/>
              </a:rPr>
              <a:t>lists</a:t>
            </a:r>
            <a:r>
              <a:rPr kumimoji="1" lang="ko-KR" altLang="en-US" b="1" dirty="0">
                <a:latin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cs typeface="Malgun Gothic" charset="-127"/>
              </a:rPr>
              <a:t>(2)</a:t>
            </a:r>
            <a:endParaRPr kumimoji="1" lang="ko-KR" altLang="en-US" dirty="0"/>
          </a:p>
        </p:txBody>
      </p:sp>
      <p:sp>
        <p:nvSpPr>
          <p:cNvPr id="78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</a:rPr>
              <a:pPr/>
              <a:t>7</a:t>
            </a:fld>
            <a:endParaRPr lang="ko-KR" altLang="en-US" dirty="0">
              <a:solidFill>
                <a:schemeClr val="accent4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[041.1] [041.2]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일괄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개별 반려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문구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화면 참고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반려 사유 입력 창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1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P.H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반려사유를 입력해 주세요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취소 클릭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취소 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 팝업 닫힘 </a:t>
            </a:r>
            <a:endParaRPr lang="en-US" altLang="ko-KR" dirty="0">
              <a:latin typeface="+mn-ea"/>
            </a:endParaRPr>
          </a:p>
          <a:p>
            <a:r>
              <a:rPr kumimoji="1" lang="ko-KR" altLang="en-US" dirty="0">
                <a:latin typeface="+mn-ea"/>
              </a:rPr>
              <a:t>반려 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Validation 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체크</a:t>
            </a:r>
            <a:endParaRPr kumimoji="1" lang="en-US" altLang="ko-KR" dirty="0">
              <a:solidFill>
                <a:srgbClr val="FF0000"/>
              </a:solidFill>
              <a:latin typeface="+mn-ea"/>
            </a:endParaRPr>
          </a:p>
          <a:p>
            <a:pPr lvl="1"/>
            <a:r>
              <a:rPr kumimoji="1" lang="en-US" altLang="ko-KR" dirty="0">
                <a:latin typeface="+mn-ea"/>
              </a:rPr>
              <a:t>Success &gt; </a:t>
            </a:r>
            <a:r>
              <a:rPr kumimoji="1" lang="ko-KR" altLang="en-US" dirty="0">
                <a:latin typeface="+mn-ea"/>
              </a:rPr>
              <a:t>반려 완료 토스트 출력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[014.2] </a:t>
            </a:r>
            <a:r>
              <a:rPr kumimoji="1" lang="en-US" altLang="ko-KR" dirty="0">
                <a:latin typeface="+mn-ea"/>
              </a:rPr>
              <a:t>/</a:t>
            </a:r>
            <a:r>
              <a:rPr kumimoji="1" lang="ko-KR" altLang="en-US" dirty="0">
                <a:latin typeface="+mn-ea"/>
              </a:rPr>
              <a:t>반려 완료 시</a:t>
            </a:r>
            <a:r>
              <a:rPr kumimoji="1"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  <a:sym typeface="Wingdings"/>
              </a:rPr>
              <a:t> 이메일 전송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[M-Core]</a:t>
            </a:r>
            <a:r>
              <a:rPr lang="mr-IN" altLang="ko-KR" dirty="0">
                <a:solidFill>
                  <a:srgbClr val="00B0F0"/>
                </a:solidFill>
                <a:latin typeface="+mn-ea"/>
                <a:sym typeface="Wingdings"/>
              </a:rPr>
              <a:t>WF-A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2</a:t>
            </a:r>
            <a:r>
              <a:rPr lang="mr-IN" altLang="ko-KR" dirty="0">
                <a:solidFill>
                  <a:srgbClr val="00B0F0"/>
                </a:solidFill>
                <a:latin typeface="+mn-ea"/>
                <a:sym typeface="Wingdings"/>
              </a:rPr>
              <a:t>-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Email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en-US" altLang="ko-KR" dirty="0">
                <a:latin typeface="+mn-ea"/>
              </a:rPr>
              <a:t>Fail &gt;</a:t>
            </a:r>
          </a:p>
          <a:p>
            <a:pPr lvl="2"/>
            <a:r>
              <a:rPr kumimoji="1" lang="ko-KR" altLang="en-US" dirty="0">
                <a:latin typeface="+mn-ea"/>
              </a:rPr>
              <a:t>에러 개별 항목에 도움말 표시</a:t>
            </a:r>
            <a:endParaRPr kumimoji="1" lang="en-US" altLang="ko-KR" dirty="0">
              <a:latin typeface="+mn-ea"/>
            </a:endParaRPr>
          </a:p>
          <a:p>
            <a:pPr lvl="3"/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반려 사유 미입력 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: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The reason for reject is required</a:t>
            </a:r>
          </a:p>
        </p:txBody>
      </p:sp>
      <p:sp>
        <p:nvSpPr>
          <p:cNvPr id="110" name="제목 2"/>
          <p:cNvSpPr txBox="1">
            <a:spLocks/>
          </p:cNvSpPr>
          <p:nvPr/>
        </p:nvSpPr>
        <p:spPr bwMode="auto">
          <a:xfrm>
            <a:off x="7288067" y="5030900"/>
            <a:ext cx="4812510" cy="173447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xtLst/>
        </p:spPr>
        <p:txBody>
          <a:bodyPr lIns="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ct val="250000"/>
              </a:lnSpc>
              <a:buClr>
                <a:srgbClr val="336699"/>
              </a:buClr>
            </a:pPr>
            <a:r>
              <a:rPr lang="en-US" altLang="ko-KR" sz="800" dirty="0">
                <a:latin typeface="+mn-ea"/>
                <a:ea typeface="+mn-ea"/>
              </a:rPr>
              <a:t>‘n’ membership requests have been selected</a:t>
            </a:r>
          </a:p>
          <a:p>
            <a:pPr algn="ctr">
              <a:lnSpc>
                <a:spcPct val="250000"/>
              </a:lnSpc>
              <a:buClr>
                <a:srgbClr val="336699"/>
              </a:buClr>
            </a:pPr>
            <a:r>
              <a:rPr lang="en-US" altLang="ko-KR" sz="1000" dirty="0">
                <a:latin typeface="+mn-ea"/>
                <a:ea typeface="+mn-ea"/>
              </a:rPr>
              <a:t>Are you sure you want to reject all of the selected requests?</a:t>
            </a:r>
            <a:endParaRPr lang="en-US" altLang="ko-KR" sz="10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grpSp>
        <p:nvGrpSpPr>
          <p:cNvPr id="125" name="그룹 124"/>
          <p:cNvGrpSpPr/>
          <p:nvPr/>
        </p:nvGrpSpPr>
        <p:grpSpPr>
          <a:xfrm>
            <a:off x="8860752" y="6455152"/>
            <a:ext cx="1713542" cy="205200"/>
            <a:chOff x="3391475" y="4144082"/>
            <a:chExt cx="1713542" cy="205200"/>
          </a:xfrm>
        </p:grpSpPr>
        <p:sp>
          <p:nvSpPr>
            <p:cNvPr id="127" name="Button"/>
            <p:cNvSpPr>
              <a:spLocks/>
            </p:cNvSpPr>
            <p:nvPr/>
          </p:nvSpPr>
          <p:spPr bwMode="auto">
            <a:xfrm>
              <a:off x="3391475" y="4144082"/>
              <a:ext cx="822002" cy="205200"/>
            </a:xfrm>
            <a:prstGeom prst="roundRect">
              <a:avLst>
                <a:gd name="adj" fmla="val 18446"/>
              </a:avLst>
            </a:prstGeom>
            <a:solidFill>
              <a:schemeClr val="bg1">
                <a:lumMod val="75000"/>
              </a:schemeClr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dirty="0">
                  <a:solidFill>
                    <a:srgbClr val="262626"/>
                  </a:solidFill>
                  <a:latin typeface="+mn-ea"/>
                </a:rPr>
                <a:t>Cancel</a:t>
              </a:r>
              <a:endParaRPr lang="en-US" sz="800" dirty="0">
                <a:solidFill>
                  <a:srgbClr val="262626"/>
                </a:solidFill>
                <a:latin typeface="+mn-ea"/>
              </a:endParaRPr>
            </a:p>
          </p:txBody>
        </p:sp>
        <p:sp>
          <p:nvSpPr>
            <p:cNvPr id="132" name="Button"/>
            <p:cNvSpPr>
              <a:spLocks/>
            </p:cNvSpPr>
            <p:nvPr/>
          </p:nvSpPr>
          <p:spPr bwMode="auto">
            <a:xfrm>
              <a:off x="4283015" y="4144082"/>
              <a:ext cx="822002" cy="205200"/>
            </a:xfrm>
            <a:prstGeom prst="roundRect">
              <a:avLst>
                <a:gd name="adj" fmla="val 18446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+mn-ea"/>
                </a:rPr>
                <a:t>Reject</a:t>
              </a:r>
              <a:endParaRPr lang="en-US" sz="8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134" name="직사각형 133"/>
          <p:cNvSpPr/>
          <p:nvPr/>
        </p:nvSpPr>
        <p:spPr>
          <a:xfrm>
            <a:off x="7486880" y="5817981"/>
            <a:ext cx="4461287" cy="25869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8000" rtlCol="0" anchor="ctr"/>
          <a:lstStyle/>
          <a:p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Enter reason for reject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grpSp>
        <p:nvGrpSpPr>
          <p:cNvPr id="211" name="그룹 210"/>
          <p:cNvGrpSpPr/>
          <p:nvPr/>
        </p:nvGrpSpPr>
        <p:grpSpPr>
          <a:xfrm>
            <a:off x="4117309" y="5202919"/>
            <a:ext cx="1713542" cy="205200"/>
            <a:chOff x="3391475" y="4144082"/>
            <a:chExt cx="1713542" cy="205200"/>
          </a:xfrm>
        </p:grpSpPr>
        <p:sp>
          <p:nvSpPr>
            <p:cNvPr id="212" name="Button"/>
            <p:cNvSpPr>
              <a:spLocks/>
            </p:cNvSpPr>
            <p:nvPr/>
          </p:nvSpPr>
          <p:spPr bwMode="auto">
            <a:xfrm>
              <a:off x="3391475" y="4144082"/>
              <a:ext cx="822002" cy="205200"/>
            </a:xfrm>
            <a:prstGeom prst="roundRect">
              <a:avLst>
                <a:gd name="adj" fmla="val 18446"/>
              </a:avLst>
            </a:prstGeom>
            <a:solidFill>
              <a:schemeClr val="bg1">
                <a:lumMod val="75000"/>
              </a:schemeClr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dirty="0">
                  <a:solidFill>
                    <a:srgbClr val="262626"/>
                  </a:solidFill>
                  <a:latin typeface="+mn-ea"/>
                </a:rPr>
                <a:t>Cancel</a:t>
              </a:r>
            </a:p>
          </p:txBody>
        </p:sp>
        <p:sp>
          <p:nvSpPr>
            <p:cNvPr id="213" name="Button"/>
            <p:cNvSpPr>
              <a:spLocks/>
            </p:cNvSpPr>
            <p:nvPr/>
          </p:nvSpPr>
          <p:spPr bwMode="auto">
            <a:xfrm>
              <a:off x="4283015" y="4144082"/>
              <a:ext cx="822002" cy="205200"/>
            </a:xfrm>
            <a:prstGeom prst="roundRect">
              <a:avLst>
                <a:gd name="adj" fmla="val 18446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+mn-ea"/>
                </a:rPr>
                <a:t>Reject</a:t>
              </a:r>
              <a:endParaRPr lang="en-US" sz="8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41" name="십자형[C] 40"/>
          <p:cNvSpPr/>
          <p:nvPr/>
        </p:nvSpPr>
        <p:spPr>
          <a:xfrm rot="2700000">
            <a:off x="11841799" y="5124710"/>
            <a:ext cx="214379" cy="214379"/>
          </a:xfrm>
          <a:prstGeom prst="plus">
            <a:avLst>
              <a:gd name="adj" fmla="val 43868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992533" y="1884390"/>
            <a:ext cx="525395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[0</a:t>
            </a:r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50.1</a:t>
            </a:r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]</a:t>
            </a:r>
            <a:endParaRPr lang="ko-KR" altLang="en-US" sz="5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336847" y="4874662"/>
            <a:ext cx="525395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[0</a:t>
            </a:r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50.2</a:t>
            </a:r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]</a:t>
            </a:r>
            <a:endParaRPr lang="ko-KR" altLang="en-US" sz="5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45" name="Oval 55"/>
          <p:cNvSpPr/>
          <p:nvPr/>
        </p:nvSpPr>
        <p:spPr>
          <a:xfrm>
            <a:off x="4958804" y="5103389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4</a:t>
            </a:r>
            <a:endParaRPr 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50" name="Oval 55"/>
          <p:cNvSpPr/>
          <p:nvPr/>
        </p:nvSpPr>
        <p:spPr>
          <a:xfrm>
            <a:off x="9702247" y="6410032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>
                <a:solidFill>
                  <a:schemeClr val="bg1"/>
                </a:solidFill>
                <a:latin typeface="+mn-ea"/>
                <a:cs typeface="Nanum Gothic" charset="-127"/>
              </a:rPr>
              <a:t>4</a:t>
            </a:r>
            <a:endParaRPr 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59" name="Oval 55"/>
          <p:cNvSpPr/>
          <p:nvPr/>
        </p:nvSpPr>
        <p:spPr>
          <a:xfrm>
            <a:off x="7655422" y="5231899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endParaRPr 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011" y="6086915"/>
            <a:ext cx="119284" cy="119284"/>
          </a:xfrm>
          <a:prstGeom prst="rect">
            <a:avLst/>
          </a:prstGeom>
        </p:spPr>
      </p:pic>
      <p:sp>
        <p:nvSpPr>
          <p:cNvPr id="61" name="Text Box"/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10936618" y="6109798"/>
            <a:ext cx="1098156" cy="189822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00" dirty="0">
                <a:solidFill>
                  <a:srgbClr val="FF0000"/>
                </a:solidFill>
                <a:latin typeface="+mn-ea"/>
                <a:cs typeface="Nanum Gothic" charset="-127"/>
              </a:rPr>
              <a:t>The reason for reject is required</a:t>
            </a:r>
            <a:endParaRPr lang="en-US" altLang="ko-KR" sz="700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64" name="Oval 55"/>
          <p:cNvSpPr/>
          <p:nvPr/>
        </p:nvSpPr>
        <p:spPr>
          <a:xfrm>
            <a:off x="7655422" y="5719615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2</a:t>
            </a:r>
            <a:endParaRPr 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65" name="Oval 55"/>
          <p:cNvSpPr/>
          <p:nvPr/>
        </p:nvSpPr>
        <p:spPr>
          <a:xfrm>
            <a:off x="8797090" y="6410032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endParaRPr 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42234" y="5070097"/>
            <a:ext cx="4720892" cy="1672016"/>
          </a:xfrm>
          <a:prstGeom prst="rect">
            <a:avLst/>
          </a:prstGeom>
          <a:solidFill>
            <a:schemeClr val="tx1">
              <a:alpha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개발 보류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.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17.9.28</a:t>
            </a:r>
            <a:endParaRPr kumimoji="1" lang="ko-KR" altLang="en-US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2439953" y="3624879"/>
            <a:ext cx="5252434" cy="443427"/>
            <a:chOff x="2553689" y="3417225"/>
            <a:chExt cx="5252434" cy="443427"/>
          </a:xfrm>
        </p:grpSpPr>
        <p:sp>
          <p:nvSpPr>
            <p:cNvPr id="35" name="제목 2"/>
            <p:cNvSpPr txBox="1">
              <a:spLocks/>
            </p:cNvSpPr>
            <p:nvPr/>
          </p:nvSpPr>
          <p:spPr bwMode="auto">
            <a:xfrm>
              <a:off x="2553689" y="3417225"/>
              <a:ext cx="796166" cy="443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0" rIns="0" bIns="0" anchor="t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700" dirty="0">
                  <a:solidFill>
                    <a:srgbClr val="000000"/>
                  </a:solidFill>
                  <a:latin typeface="+mn-ea"/>
                  <a:cs typeface="Nanum Gothic" charset="-127"/>
                </a:rPr>
                <a:t>Reason</a:t>
              </a:r>
              <a:endPara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553689" y="3596835"/>
              <a:ext cx="5252434" cy="24767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bIns="0" rtlCol="0" anchor="ctr"/>
            <a:lstStyle/>
            <a:p>
              <a:r>
                <a:rPr lang="en-US" altLang="ko-KR" sz="700" dirty="0">
                  <a:solidFill>
                    <a:prstClr val="white">
                      <a:lumMod val="75000"/>
                    </a:prstClr>
                  </a:solidFill>
                  <a:latin typeface="+mn-ea"/>
                  <a:cs typeface="Nanum Gothic" charset="-127"/>
                </a:rPr>
                <a:t>Please enter the reason for reject</a:t>
              </a:r>
              <a:endParaRPr lang="ko-KR" altLang="en-US" sz="700" dirty="0">
                <a:solidFill>
                  <a:prstClr val="white">
                    <a:lumMod val="7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8" name="제목 2"/>
            <p:cNvSpPr txBox="1">
              <a:spLocks/>
            </p:cNvSpPr>
            <p:nvPr/>
          </p:nvSpPr>
          <p:spPr bwMode="auto">
            <a:xfrm>
              <a:off x="6441117" y="3417225"/>
              <a:ext cx="1365006" cy="443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0" rIns="0" bIns="0" anchor="t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r"/>
              <a:r>
                <a:rPr lang="en-US" altLang="ko-KR" sz="700">
                  <a:solidFill>
                    <a:srgbClr val="FF0000"/>
                  </a:solidFill>
                  <a:latin typeface="+mn-ea"/>
                  <a:cs typeface="Nanum Gothic" charset="-127"/>
                </a:rPr>
                <a:t>The reason for reject is required</a:t>
              </a:r>
              <a:endParaRPr lang="en-US" altLang="ko-KR" sz="900" dirty="0">
                <a:solidFill>
                  <a:srgbClr val="FF0000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11350406" y="98940"/>
            <a:ext cx="480818" cy="161707"/>
          </a:xfrm>
          <a:prstGeom prst="rect">
            <a:avLst/>
          </a:prstGeom>
          <a:solidFill>
            <a:srgbClr val="FF93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1.0</a:t>
            </a:r>
            <a:r>
              <a:rPr kumimoji="1" lang="ko-KR" altLang="en-US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 수정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10080108" y="31852"/>
            <a:ext cx="1074854" cy="228795"/>
          </a:xfrm>
          <a:prstGeom prst="rect">
            <a:avLst/>
          </a:prstGeom>
          <a:solidFill>
            <a:srgbClr val="FF00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Nanum Gothic" charset="-127"/>
              </a:rPr>
              <a:t>2017</a:t>
            </a:r>
            <a:r>
              <a:rPr kumimoji="1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Nanum Gothic" charset="-127"/>
              </a:rPr>
              <a:t>년 개발 범위 아님</a:t>
            </a:r>
          </a:p>
        </p:txBody>
      </p:sp>
    </p:spTree>
    <p:extLst>
      <p:ext uri="{BB962C8B-B14F-4D97-AF65-F5344CB8AC3E}">
        <p14:creationId xmlns:p14="http://schemas.microsoft.com/office/powerpoint/2010/main" val="6715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Members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Membership application lists</a:t>
            </a:r>
          </a:p>
        </p:txBody>
      </p:sp>
    </p:spTree>
    <p:extLst>
      <p:ext uri="{BB962C8B-B14F-4D97-AF65-F5344CB8AC3E}">
        <p14:creationId xmlns:p14="http://schemas.microsoft.com/office/powerpoint/2010/main" val="900808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그룹 133"/>
          <p:cNvGrpSpPr/>
          <p:nvPr/>
        </p:nvGrpSpPr>
        <p:grpSpPr>
          <a:xfrm>
            <a:off x="815537" y="1873257"/>
            <a:ext cx="2817349" cy="292624"/>
            <a:chOff x="4281511" y="1749561"/>
            <a:chExt cx="2817349" cy="292624"/>
          </a:xfrm>
        </p:grpSpPr>
        <p:sp>
          <p:nvSpPr>
            <p:cNvPr id="135" name="제목 2"/>
            <p:cNvSpPr txBox="1">
              <a:spLocks/>
            </p:cNvSpPr>
            <p:nvPr/>
          </p:nvSpPr>
          <p:spPr bwMode="auto">
            <a:xfrm>
              <a:off x="4376954" y="1749561"/>
              <a:ext cx="2721906" cy="2926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  <a:extLst/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Search by</a:t>
              </a:r>
              <a:r>
                <a:rPr lang="ko-KR" altLang="en-US" sz="7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 </a:t>
              </a:r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name or username</a:t>
              </a:r>
            </a:p>
          </p:txBody>
        </p:sp>
        <p:pic>
          <p:nvPicPr>
            <p:cNvPr id="136" name="그림 135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1511" y="1799436"/>
              <a:ext cx="137742" cy="137742"/>
            </a:xfrm>
            <a:prstGeom prst="rect">
              <a:avLst/>
            </a:prstGeom>
          </p:spPr>
        </p:pic>
        <p:cxnSp>
          <p:nvCxnSpPr>
            <p:cNvPr id="137" name="직선 연결선[R] 136"/>
            <p:cNvCxnSpPr/>
            <p:nvPr/>
          </p:nvCxnSpPr>
          <p:spPr>
            <a:xfrm>
              <a:off x="4281511" y="1979200"/>
              <a:ext cx="270911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235180"/>
              </p:ext>
            </p:extLst>
          </p:nvPr>
        </p:nvGraphicFramePr>
        <p:xfrm>
          <a:off x="772651" y="2139614"/>
          <a:ext cx="8605627" cy="4010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93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5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6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43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78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80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Full name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Username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Email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Join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 </a:t>
                      </a:r>
                      <a:r>
                        <a:rPr lang="ko-KR" altLang="en-US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길어지면 개행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r>
                        <a:rPr lang="ko-KR" altLang="en-US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lang="ko-KR" altLang="en-US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길어지면 개행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r>
                        <a:rPr lang="ko-KR" altLang="en-US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lang="ko-KR" altLang="en-US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길어지면 개행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ko-KR" altLang="en-US" sz="700" b="0" i="0" u="none" dirty="0">
                        <a:solidFill>
                          <a:srgbClr val="00B050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ko-KR" altLang="en-US" sz="700" b="0" i="0" u="none" dirty="0">
                        <a:solidFill>
                          <a:srgbClr val="00B050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ko-KR" altLang="en-US" sz="700" b="0" i="0" u="none" dirty="0">
                        <a:solidFill>
                          <a:srgbClr val="00B050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ko-KR" altLang="en-US" sz="700" b="0" i="0" u="none" dirty="0">
                        <a:solidFill>
                          <a:srgbClr val="00B050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17" name="텍스트 개체 틀 1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>
                <a:latin typeface="+mn-ea"/>
              </a:rPr>
              <a:t>사용자 추가하기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신규 회원 추가 팝업 출력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 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[040.1]</a:t>
            </a:r>
            <a:endParaRPr kumimoji="1" lang="en-US" altLang="ko-KR" dirty="0">
              <a:latin typeface="+mn-ea"/>
            </a:endParaRPr>
          </a:p>
          <a:p>
            <a:r>
              <a:rPr kumimoji="1" lang="ko-KR" altLang="en-US" dirty="0">
                <a:latin typeface="+mn-ea"/>
              </a:rPr>
              <a:t>필터링</a:t>
            </a:r>
            <a:r>
              <a:rPr kumimoji="1" lang="en-US" altLang="ko-KR" dirty="0">
                <a:latin typeface="+mn-ea"/>
              </a:rPr>
              <a:t> </a:t>
            </a:r>
            <a:r>
              <a:rPr kumimoji="1" lang="ko-KR" altLang="en-US" dirty="0">
                <a:latin typeface="+mn-ea"/>
              </a:rPr>
              <a:t>검색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en-US" altLang="ko-KR" dirty="0">
                <a:latin typeface="+mn-ea"/>
              </a:rPr>
              <a:t>Status : All(default) / Active / Inactive</a:t>
            </a:r>
          </a:p>
          <a:p>
            <a:pPr lvl="1"/>
            <a:r>
              <a:rPr kumimoji="1" lang="en-US" altLang="ko-KR" dirty="0">
                <a:latin typeface="+mn-ea"/>
              </a:rPr>
              <a:t>Join Date : </a:t>
            </a:r>
            <a:r>
              <a:rPr kumimoji="1" lang="ko-KR" altLang="en-US" dirty="0">
                <a:latin typeface="+mn-ea"/>
              </a:rPr>
              <a:t>가입완료 날짜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[M-Core]</a:t>
            </a:r>
            <a:r>
              <a:rPr lang="mr-IN" altLang="ko-KR" dirty="0">
                <a:solidFill>
                  <a:srgbClr val="00B0F0"/>
                </a:solidFill>
                <a:latin typeface="+mn-ea"/>
                <a:sym typeface="Wingdings"/>
              </a:rPr>
              <a:t>WF-A1-Common</a:t>
            </a:r>
            <a:endParaRPr lang="en-US" altLang="ko-KR" dirty="0">
              <a:solidFill>
                <a:srgbClr val="00B0F0"/>
              </a:solidFill>
              <a:latin typeface="+mn-ea"/>
              <a:sym typeface="Wingdings"/>
            </a:endParaRPr>
          </a:p>
          <a:p>
            <a:pPr lvl="1"/>
            <a:r>
              <a:rPr kumimoji="1" lang="ko-KR" altLang="en-US" dirty="0">
                <a:latin typeface="+mn-ea"/>
                <a:sym typeface="Wingdings"/>
              </a:rPr>
              <a:t>검색</a:t>
            </a:r>
            <a:endParaRPr kumimoji="1" lang="en-US" altLang="ko-KR" dirty="0">
              <a:latin typeface="+mn-ea"/>
              <a:sym typeface="Wingdings"/>
            </a:endParaRPr>
          </a:p>
          <a:p>
            <a:pPr lvl="2"/>
            <a:r>
              <a:rPr kumimoji="1" lang="ko-KR" altLang="en-US" dirty="0">
                <a:latin typeface="+mn-ea"/>
                <a:sym typeface="Wingdings"/>
              </a:rPr>
              <a:t>검색 범위 </a:t>
            </a:r>
            <a:r>
              <a:rPr kumimoji="1" lang="en-US" altLang="ko-KR" dirty="0">
                <a:latin typeface="+mn-ea"/>
                <a:sym typeface="Wingdings"/>
              </a:rPr>
              <a:t>:</a:t>
            </a:r>
            <a:r>
              <a:rPr kumimoji="1" lang="ko-KR" altLang="en-US" dirty="0">
                <a:latin typeface="+mn-ea"/>
                <a:sym typeface="Wingdings"/>
              </a:rPr>
              <a:t> </a:t>
            </a:r>
            <a:r>
              <a:rPr kumimoji="1" lang="en-US" altLang="ko-KR" dirty="0">
                <a:latin typeface="+mn-ea"/>
                <a:sym typeface="Wingdings"/>
              </a:rPr>
              <a:t>username, </a:t>
            </a:r>
            <a:r>
              <a:rPr kumimoji="1" lang="ko-KR" altLang="en-US" dirty="0">
                <a:latin typeface="+mn-ea"/>
                <a:sym typeface="Wingdings"/>
              </a:rPr>
              <a:t>이름 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[M-Core]</a:t>
            </a:r>
            <a:r>
              <a:rPr lang="mr-IN" altLang="ko-KR" dirty="0">
                <a:solidFill>
                  <a:srgbClr val="00B0F0"/>
                </a:solidFill>
                <a:latin typeface="+mn-ea"/>
                <a:sym typeface="Wingdings"/>
              </a:rPr>
              <a:t>WF-A1-Common</a:t>
            </a:r>
            <a:endParaRPr kumimoji="1" lang="en-US" altLang="ko-KR" dirty="0">
              <a:latin typeface="+mn-ea"/>
            </a:endParaRPr>
          </a:p>
          <a:p>
            <a:r>
              <a:rPr kumimoji="1" lang="ko-KR" altLang="en-US" dirty="0">
                <a:latin typeface="+mn-ea"/>
              </a:rPr>
              <a:t>사용자 리스트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리스트 구성요소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멤버 이름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en-US" altLang="ko-KR" dirty="0">
                <a:latin typeface="+mn-ea"/>
              </a:rPr>
              <a:t>username</a:t>
            </a:r>
          </a:p>
          <a:p>
            <a:pPr lvl="2"/>
            <a:r>
              <a:rPr kumimoji="1" lang="ko-KR" altLang="en-US" dirty="0">
                <a:latin typeface="+mn-ea"/>
              </a:rPr>
              <a:t>이메일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가입 일시 </a:t>
            </a:r>
            <a:r>
              <a:rPr kumimoji="1" lang="en-US" altLang="ko-KR" dirty="0">
                <a:latin typeface="+mn-ea"/>
              </a:rPr>
              <a:t>:</a:t>
            </a:r>
            <a:r>
              <a:rPr kumimoji="1"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  <a:cs typeface="Nanum Gothic" charset="-127"/>
              </a:rPr>
              <a:t>YYYY-MM-DD </a:t>
            </a:r>
            <a:r>
              <a:rPr lang="en-US" altLang="ko-KR" dirty="0" err="1">
                <a:latin typeface="+mn-ea"/>
                <a:cs typeface="Nanum Gothic" charset="-127"/>
              </a:rPr>
              <a:t>hh:mm:ss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en-US" altLang="ko-KR" dirty="0">
                <a:latin typeface="+mn-ea"/>
              </a:rPr>
              <a:t>Status</a:t>
            </a:r>
          </a:p>
          <a:p>
            <a:pPr lvl="3"/>
            <a:r>
              <a:rPr kumimoji="1" lang="en-US" altLang="ko-KR" dirty="0">
                <a:latin typeface="+mn-ea"/>
              </a:rPr>
              <a:t>Active / Inactive</a:t>
            </a:r>
          </a:p>
          <a:p>
            <a:pPr lvl="4"/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참고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)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 사용자 추가 즉시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,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 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Active 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상태가 됨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.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 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Inactive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는 어드민만 가능함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.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 사용자를 비활성화 시키면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사용자의 활동 내역 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(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워크스페이스를 포함한 생성하거나 수정한 콘텐츠의 이력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)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은 시스템 내에 그대로 남아 있고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해당 사용자가 시스템에 로그인할 수 없음</a:t>
            </a:r>
            <a:endParaRPr kumimoji="1" lang="en-US" altLang="ko-KR" dirty="0">
              <a:solidFill>
                <a:srgbClr val="00B0F0"/>
              </a:solidFill>
              <a:latin typeface="+mn-ea"/>
            </a:endParaRPr>
          </a:p>
          <a:p>
            <a:pPr lvl="3"/>
            <a:r>
              <a:rPr kumimoji="1" lang="ko-KR" altLang="en-US" dirty="0">
                <a:latin typeface="+mn-ea"/>
                <a:cs typeface="Nanum Gothic" charset="-127"/>
              </a:rPr>
              <a:t>버튼을 클릭하여 상태 변경 가능</a:t>
            </a:r>
            <a:endParaRPr kumimoji="1" lang="en-US" altLang="ko-KR" dirty="0">
              <a:latin typeface="+mn-ea"/>
              <a:cs typeface="Nanum Gothic" charset="-127"/>
            </a:endParaRPr>
          </a:p>
          <a:p>
            <a:pPr lvl="4"/>
            <a:r>
              <a:rPr kumimoji="1" lang="ko-KR" altLang="en-US" dirty="0">
                <a:latin typeface="+mn-ea"/>
                <a:cs typeface="Nanum Gothic" charset="-127"/>
              </a:rPr>
              <a:t>활성 클릭 </a:t>
            </a:r>
            <a:r>
              <a:rPr kumimoji="1" lang="en-US" altLang="ko-KR" dirty="0">
                <a:latin typeface="+mn-ea"/>
                <a:cs typeface="Nanum Gothic" charset="-127"/>
              </a:rPr>
              <a:t>&gt;</a:t>
            </a:r>
            <a:r>
              <a:rPr kumimoji="1" lang="ko-KR" altLang="en-US" dirty="0">
                <a:latin typeface="+mn-ea"/>
                <a:cs typeface="Nanum Gothic" charset="-127"/>
              </a:rPr>
              <a:t> 활성 확인 팝업 출력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[019.0]</a:t>
            </a:r>
            <a:endParaRPr kumimoji="1" lang="en-US" altLang="ko-KR" dirty="0">
              <a:latin typeface="+mn-ea"/>
              <a:cs typeface="Nanum Gothic" charset="-127"/>
            </a:endParaRPr>
          </a:p>
          <a:p>
            <a:pPr lvl="4"/>
            <a:r>
              <a:rPr kumimoji="1" lang="ko-KR" altLang="en-US" dirty="0">
                <a:latin typeface="+mn-ea"/>
                <a:cs typeface="Nanum Gothic" charset="-127"/>
              </a:rPr>
              <a:t>비활성 클릭 </a:t>
            </a:r>
            <a:r>
              <a:rPr kumimoji="1" lang="en-US" altLang="ko-KR" dirty="0">
                <a:latin typeface="+mn-ea"/>
                <a:cs typeface="Nanum Gothic" charset="-127"/>
              </a:rPr>
              <a:t>&gt;</a:t>
            </a:r>
            <a:r>
              <a:rPr kumimoji="1" lang="ko-KR" altLang="en-US" dirty="0">
                <a:latin typeface="+mn-ea"/>
                <a:cs typeface="Nanum Gothic" charset="-127"/>
              </a:rPr>
              <a:t> 비활성 확인 팝업 출력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[020.0]</a:t>
            </a:r>
          </a:p>
          <a:p>
            <a:pPr lvl="2"/>
            <a:r>
              <a:rPr kumimoji="1" lang="ko-KR" altLang="en-US" dirty="0">
                <a:latin typeface="+mn-ea"/>
              </a:rPr>
              <a:t>삭제 가능</a:t>
            </a:r>
            <a:endParaRPr kumimoji="1" lang="en-US" altLang="ko-KR" dirty="0">
              <a:latin typeface="+mn-ea"/>
            </a:endParaRPr>
          </a:p>
          <a:p>
            <a:pPr lvl="3"/>
            <a:r>
              <a:rPr kumimoji="1" lang="ko-KR" altLang="en-US" dirty="0">
                <a:latin typeface="+mn-ea"/>
              </a:rPr>
              <a:t>삭제 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삭제 확인 팝업 출력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 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[012.0] </a:t>
            </a:r>
          </a:p>
          <a:p>
            <a:pPr lvl="1"/>
            <a:r>
              <a:rPr kumimoji="1" lang="ko-KR" altLang="en-US" dirty="0">
                <a:latin typeface="+mn-ea"/>
                <a:cs typeface="Nanum Gothic" charset="-127"/>
              </a:rPr>
              <a:t>리스트 정렬</a:t>
            </a:r>
            <a:endParaRPr kumimoji="1" lang="en-US" altLang="ko-KR" dirty="0">
              <a:latin typeface="+mn-ea"/>
              <a:cs typeface="Nanum Gothic" charset="-127"/>
            </a:endParaRPr>
          </a:p>
          <a:p>
            <a:pPr lvl="2"/>
            <a:r>
              <a:rPr kumimoji="1" lang="ko-KR" altLang="en-US" dirty="0">
                <a:latin typeface="+mn-ea"/>
                <a:cs typeface="Nanum Gothic" charset="-127"/>
              </a:rPr>
              <a:t>조인 완료 일시</a:t>
            </a:r>
            <a:r>
              <a:rPr kumimoji="1" lang="en-US" altLang="ko-KR" dirty="0">
                <a:latin typeface="+mn-ea"/>
                <a:cs typeface="Nanum Gothic" charset="-127"/>
              </a:rPr>
              <a:t>(</a:t>
            </a:r>
            <a:r>
              <a:rPr kumimoji="1" lang="ko-KR" altLang="en-US" dirty="0">
                <a:latin typeface="+mn-ea"/>
                <a:cs typeface="Nanum Gothic" charset="-127"/>
              </a:rPr>
              <a:t>오름차순 </a:t>
            </a:r>
            <a:r>
              <a:rPr kumimoji="1" lang="en-US" altLang="ko-KR" dirty="0">
                <a:latin typeface="+mn-ea"/>
                <a:cs typeface="Nanum Gothic" charset="-127"/>
              </a:rPr>
              <a:t>default)</a:t>
            </a:r>
            <a:endParaRPr kumimoji="1" lang="en-US" altLang="ko-KR" dirty="0">
              <a:latin typeface="+mn-ea"/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ea typeface="+mn-ea"/>
                <a:cs typeface="Nanum Gothic" charset="-127"/>
              </a:rPr>
              <a:t>2.1.1</a:t>
            </a:r>
            <a:r>
              <a:rPr kumimoji="1" lang="ko-KR" altLang="en-US" dirty="0">
                <a:latin typeface="+mn-ea"/>
                <a:ea typeface="+mn-ea"/>
                <a:cs typeface="Nanum Gothic" charset="-127"/>
              </a:rPr>
              <a:t> 멤버 목록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2.1 ADMINISTRATION &gt; Users &gt; Members 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Member</a:t>
            </a:r>
            <a:r>
              <a:rPr kumimoji="1" lang="ko-KR" altLang="en-US" b="1" dirty="0">
                <a:latin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cs typeface="Malgun Gothic" charset="-127"/>
              </a:rPr>
              <a:t>lists</a:t>
            </a:r>
            <a:r>
              <a:rPr kumimoji="1" lang="ko-KR" altLang="en-US" b="1" dirty="0">
                <a:latin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cs typeface="Malgun Gothic" charset="-127"/>
              </a:rPr>
              <a:t>(1)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3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  <a:cs typeface="Nanum Gothic" charset="-127"/>
              </a:rPr>
              <a:pPr/>
              <a:t>9</a:t>
            </a:fld>
            <a:endParaRPr lang="ko-KR" altLang="en-US" dirty="0">
              <a:solidFill>
                <a:schemeClr val="accent4">
                  <a:lumMod val="75000"/>
                </a:scheme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44" name="Oval 55"/>
          <p:cNvSpPr/>
          <p:nvPr/>
        </p:nvSpPr>
        <p:spPr>
          <a:xfrm>
            <a:off x="645329" y="2194868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endParaRPr 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9407952" y="1926447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8267808" y="1926447"/>
            <a:ext cx="1110470" cy="172766"/>
            <a:chOff x="8014891" y="1929928"/>
            <a:chExt cx="1110470" cy="172766"/>
          </a:xfrm>
        </p:grpSpPr>
        <p:sp>
          <p:nvSpPr>
            <p:cNvPr id="93" name="모서리가 둥근 직사각형 92"/>
            <p:cNvSpPr/>
            <p:nvPr/>
          </p:nvSpPr>
          <p:spPr>
            <a:xfrm>
              <a:off x="8014891" y="1929928"/>
              <a:ext cx="1110470" cy="172766"/>
            </a:xfrm>
            <a:prstGeom prst="roundRect">
              <a:avLst>
                <a:gd name="adj" fmla="val 2750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ctr" anchorCtr="0"/>
            <a:lstStyle/>
            <a:p>
              <a:pPr algn="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Create member</a:t>
              </a:r>
              <a:endParaRPr kumimoji="1"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94" name="십자형[C] 93"/>
            <p:cNvSpPr/>
            <p:nvPr/>
          </p:nvSpPr>
          <p:spPr>
            <a:xfrm>
              <a:off x="8274293" y="1980695"/>
              <a:ext cx="86084" cy="86084"/>
            </a:xfrm>
            <a:prstGeom prst="plus">
              <a:avLst>
                <a:gd name="adj" fmla="val 36395"/>
              </a:avLst>
            </a:prstGeom>
            <a:solidFill>
              <a:schemeClr val="bg1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162" name="직사각형 161"/>
          <p:cNvSpPr/>
          <p:nvPr/>
        </p:nvSpPr>
        <p:spPr>
          <a:xfrm>
            <a:off x="1136008" y="1616989"/>
            <a:ext cx="1990772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⦿ All        ◎ Active    ◎ Inactive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63" name="모서리가 둥근 직사각형 162"/>
          <p:cNvSpPr/>
          <p:nvPr/>
        </p:nvSpPr>
        <p:spPr>
          <a:xfrm>
            <a:off x="717996" y="1642478"/>
            <a:ext cx="482291" cy="172766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 anchorCtr="0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Status</a:t>
            </a:r>
            <a:endParaRPr kumimoji="1" lang="en-US" altLang="ko-KR" sz="700" dirty="0">
              <a:solidFill>
                <a:prstClr val="white">
                  <a:lumMod val="50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165" name="Oval 55"/>
          <p:cNvSpPr/>
          <p:nvPr/>
        </p:nvSpPr>
        <p:spPr>
          <a:xfrm>
            <a:off x="645329" y="1697381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2</a:t>
            </a:r>
            <a:endParaRPr 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40" name="아래쪽 화살표[D] 139"/>
          <p:cNvSpPr/>
          <p:nvPr/>
        </p:nvSpPr>
        <p:spPr>
          <a:xfrm>
            <a:off x="8025221" y="2237086"/>
            <a:ext cx="65476" cy="82223"/>
          </a:xfrm>
          <a:prstGeom prst="downArrow">
            <a:avLst>
              <a:gd name="adj1" fmla="val 36497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8860636" y="2444497"/>
            <a:ext cx="385612" cy="3641808"/>
            <a:chOff x="8860636" y="2528123"/>
            <a:chExt cx="385612" cy="3641808"/>
          </a:xfrm>
        </p:grpSpPr>
        <p:sp>
          <p:nvSpPr>
            <p:cNvPr id="69" name="모서리가 둥근 직사각형 68"/>
            <p:cNvSpPr/>
            <p:nvPr/>
          </p:nvSpPr>
          <p:spPr>
            <a:xfrm>
              <a:off x="8860636" y="252812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8860636" y="277830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8860636" y="302849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8860636" y="327867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73" name="모서리가 둥근 직사각형 72"/>
            <p:cNvSpPr/>
            <p:nvPr/>
          </p:nvSpPr>
          <p:spPr>
            <a:xfrm>
              <a:off x="8860636" y="352886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74" name="모서리가 둥근 직사각형 73"/>
            <p:cNvSpPr/>
            <p:nvPr/>
          </p:nvSpPr>
          <p:spPr>
            <a:xfrm>
              <a:off x="8860636" y="377904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8860636" y="402923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76" name="모서리가 둥근 직사각형 75"/>
            <p:cNvSpPr/>
            <p:nvPr/>
          </p:nvSpPr>
          <p:spPr>
            <a:xfrm>
              <a:off x="8860636" y="427941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77" name="모서리가 둥근 직사각형 76"/>
            <p:cNvSpPr/>
            <p:nvPr/>
          </p:nvSpPr>
          <p:spPr>
            <a:xfrm>
              <a:off x="8860636" y="452960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78" name="모서리가 둥근 직사각형 77"/>
            <p:cNvSpPr/>
            <p:nvPr/>
          </p:nvSpPr>
          <p:spPr>
            <a:xfrm>
              <a:off x="8860636" y="477978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79" name="모서리가 둥근 직사각형 78"/>
            <p:cNvSpPr/>
            <p:nvPr/>
          </p:nvSpPr>
          <p:spPr>
            <a:xfrm>
              <a:off x="8860636" y="502997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80" name="모서리가 둥근 직사각형 79"/>
            <p:cNvSpPr/>
            <p:nvPr/>
          </p:nvSpPr>
          <p:spPr>
            <a:xfrm>
              <a:off x="8860636" y="528015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81" name="모서리가 둥근 직사각형 80"/>
            <p:cNvSpPr/>
            <p:nvPr/>
          </p:nvSpPr>
          <p:spPr>
            <a:xfrm>
              <a:off x="8860636" y="553034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82" name="모서리가 둥근 직사각형 81"/>
            <p:cNvSpPr/>
            <p:nvPr/>
          </p:nvSpPr>
          <p:spPr>
            <a:xfrm>
              <a:off x="8860636" y="578052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83" name="모서리가 둥근 직사각형 82"/>
            <p:cNvSpPr/>
            <p:nvPr/>
          </p:nvSpPr>
          <p:spPr>
            <a:xfrm>
              <a:off x="8860636" y="603071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8204641" y="2444497"/>
            <a:ext cx="505677" cy="3641808"/>
            <a:chOff x="8222929" y="2528123"/>
            <a:chExt cx="505677" cy="3641808"/>
          </a:xfrm>
        </p:grpSpPr>
        <p:sp>
          <p:nvSpPr>
            <p:cNvPr id="85" name="모서리가 둥근 직사각형 84"/>
            <p:cNvSpPr/>
            <p:nvPr/>
          </p:nvSpPr>
          <p:spPr>
            <a:xfrm>
              <a:off x="8222929" y="2528123"/>
              <a:ext cx="505677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>
                  <a:solidFill>
                    <a:srgbClr val="00B050"/>
                  </a:solidFill>
                  <a:latin typeface="+mn-ea"/>
                  <a:cs typeface="Nanum Gothic" charset="-127"/>
                </a:rPr>
                <a:t>Active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 ▼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86" name="모서리가 둥근 직사각형 85"/>
            <p:cNvSpPr/>
            <p:nvPr/>
          </p:nvSpPr>
          <p:spPr>
            <a:xfrm>
              <a:off x="8222929" y="2778308"/>
              <a:ext cx="505677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>
                  <a:solidFill>
                    <a:srgbClr val="FF0000"/>
                  </a:solidFill>
                  <a:latin typeface="+mn-ea"/>
                  <a:cs typeface="Nanum Gothic" charset="-127"/>
                </a:rPr>
                <a:t>Inactive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 ▼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87" name="모서리가 둥근 직사각형 86"/>
            <p:cNvSpPr/>
            <p:nvPr/>
          </p:nvSpPr>
          <p:spPr>
            <a:xfrm>
              <a:off x="8222929" y="3028493"/>
              <a:ext cx="505677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>
                  <a:solidFill>
                    <a:srgbClr val="00B050"/>
                  </a:solidFill>
                  <a:latin typeface="+mn-ea"/>
                  <a:cs typeface="Nanum Gothic" charset="-127"/>
                </a:rPr>
                <a:t>Active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 ▼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88" name="모서리가 둥근 직사각형 87"/>
            <p:cNvSpPr/>
            <p:nvPr/>
          </p:nvSpPr>
          <p:spPr>
            <a:xfrm>
              <a:off x="8222929" y="3278678"/>
              <a:ext cx="505677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>
                  <a:solidFill>
                    <a:srgbClr val="00B050"/>
                  </a:solidFill>
                  <a:latin typeface="+mn-ea"/>
                  <a:cs typeface="Nanum Gothic" charset="-127"/>
                </a:rPr>
                <a:t>Active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 ▼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89" name="모서리가 둥근 직사각형 88"/>
            <p:cNvSpPr/>
            <p:nvPr/>
          </p:nvSpPr>
          <p:spPr>
            <a:xfrm>
              <a:off x="8222929" y="3528863"/>
              <a:ext cx="505677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>
                  <a:solidFill>
                    <a:srgbClr val="00B050"/>
                  </a:solidFill>
                  <a:latin typeface="+mn-ea"/>
                  <a:cs typeface="Nanum Gothic" charset="-127"/>
                </a:rPr>
                <a:t>Active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 ▼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90" name="모서리가 둥근 직사각형 89"/>
            <p:cNvSpPr/>
            <p:nvPr/>
          </p:nvSpPr>
          <p:spPr>
            <a:xfrm>
              <a:off x="8222929" y="3779048"/>
              <a:ext cx="505677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>
                  <a:solidFill>
                    <a:srgbClr val="00B050"/>
                  </a:solidFill>
                  <a:latin typeface="+mn-ea"/>
                  <a:cs typeface="Nanum Gothic" charset="-127"/>
                </a:rPr>
                <a:t>Active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 ▼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95" name="모서리가 둥근 직사각형 94"/>
            <p:cNvSpPr/>
            <p:nvPr/>
          </p:nvSpPr>
          <p:spPr>
            <a:xfrm>
              <a:off x="8222929" y="4029233"/>
              <a:ext cx="505677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>
                  <a:solidFill>
                    <a:srgbClr val="00B050"/>
                  </a:solidFill>
                  <a:latin typeface="+mn-ea"/>
                  <a:cs typeface="Nanum Gothic" charset="-127"/>
                </a:rPr>
                <a:t>Active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 ▼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96" name="모서리가 둥근 직사각형 95"/>
            <p:cNvSpPr/>
            <p:nvPr/>
          </p:nvSpPr>
          <p:spPr>
            <a:xfrm>
              <a:off x="8222929" y="4279418"/>
              <a:ext cx="505677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>
                  <a:solidFill>
                    <a:srgbClr val="00B050"/>
                  </a:solidFill>
                  <a:latin typeface="+mn-ea"/>
                  <a:cs typeface="Nanum Gothic" charset="-127"/>
                </a:rPr>
                <a:t>Active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 ▼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97" name="모서리가 둥근 직사각형 96"/>
            <p:cNvSpPr/>
            <p:nvPr/>
          </p:nvSpPr>
          <p:spPr>
            <a:xfrm>
              <a:off x="8222929" y="4529603"/>
              <a:ext cx="505677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>
                  <a:solidFill>
                    <a:srgbClr val="00B050"/>
                  </a:solidFill>
                  <a:latin typeface="+mn-ea"/>
                  <a:cs typeface="Nanum Gothic" charset="-127"/>
                </a:rPr>
                <a:t>Active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 ▼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98" name="모서리가 둥근 직사각형 97"/>
            <p:cNvSpPr/>
            <p:nvPr/>
          </p:nvSpPr>
          <p:spPr>
            <a:xfrm>
              <a:off x="8222929" y="4779788"/>
              <a:ext cx="505677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>
                  <a:solidFill>
                    <a:srgbClr val="00B050"/>
                  </a:solidFill>
                  <a:latin typeface="+mn-ea"/>
                  <a:cs typeface="Nanum Gothic" charset="-127"/>
                </a:rPr>
                <a:t>Active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 ▼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99" name="모서리가 둥근 직사각형 98"/>
            <p:cNvSpPr/>
            <p:nvPr/>
          </p:nvSpPr>
          <p:spPr>
            <a:xfrm>
              <a:off x="8222929" y="5029973"/>
              <a:ext cx="505677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>
                  <a:solidFill>
                    <a:srgbClr val="00B050"/>
                  </a:solidFill>
                  <a:latin typeface="+mn-ea"/>
                  <a:cs typeface="Nanum Gothic" charset="-127"/>
                </a:rPr>
                <a:t>Active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 ▼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00" name="모서리가 둥근 직사각형 99"/>
            <p:cNvSpPr/>
            <p:nvPr/>
          </p:nvSpPr>
          <p:spPr>
            <a:xfrm>
              <a:off x="8222929" y="5280158"/>
              <a:ext cx="505677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>
                  <a:solidFill>
                    <a:srgbClr val="00B050"/>
                  </a:solidFill>
                  <a:latin typeface="+mn-ea"/>
                  <a:cs typeface="Nanum Gothic" charset="-127"/>
                </a:rPr>
                <a:t>Active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 ▼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02" name="모서리가 둥근 직사각형 101"/>
            <p:cNvSpPr/>
            <p:nvPr/>
          </p:nvSpPr>
          <p:spPr>
            <a:xfrm>
              <a:off x="8222929" y="5530343"/>
              <a:ext cx="505677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>
                  <a:solidFill>
                    <a:srgbClr val="00B050"/>
                  </a:solidFill>
                  <a:latin typeface="+mn-ea"/>
                  <a:cs typeface="Nanum Gothic" charset="-127"/>
                </a:rPr>
                <a:t>Active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 ▼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03" name="모서리가 둥근 직사각형 102"/>
            <p:cNvSpPr/>
            <p:nvPr/>
          </p:nvSpPr>
          <p:spPr>
            <a:xfrm>
              <a:off x="8222929" y="5780528"/>
              <a:ext cx="505677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>
                  <a:solidFill>
                    <a:srgbClr val="00B050"/>
                  </a:solidFill>
                  <a:latin typeface="+mn-ea"/>
                  <a:cs typeface="Nanum Gothic" charset="-127"/>
                </a:rPr>
                <a:t>Active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 ▼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07" name="모서리가 둥근 직사각형 106"/>
            <p:cNvSpPr/>
            <p:nvPr/>
          </p:nvSpPr>
          <p:spPr>
            <a:xfrm>
              <a:off x="8222929" y="6030718"/>
              <a:ext cx="505677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>
                  <a:solidFill>
                    <a:srgbClr val="FF0000"/>
                  </a:solidFill>
                  <a:latin typeface="+mn-ea"/>
                  <a:cs typeface="Nanum Gothic" charset="-127"/>
                </a:rPr>
                <a:t>Inactive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 ▼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115" name="모서리가 둥근 직사각형 114"/>
          <p:cNvSpPr/>
          <p:nvPr/>
        </p:nvSpPr>
        <p:spPr>
          <a:xfrm>
            <a:off x="7468520" y="1954512"/>
            <a:ext cx="962541" cy="151806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 anchorCtr="0"/>
          <a:lstStyle/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600" b="1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There </a:t>
            </a:r>
            <a:r>
              <a:rPr lang="en-US" altLang="ko-KR" sz="600" b="1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are 32 lists</a:t>
            </a:r>
            <a:endParaRPr kumimoji="1" lang="en-US" altLang="ko-KR" sz="600" dirty="0">
              <a:solidFill>
                <a:prstClr val="white">
                  <a:lumMod val="50000"/>
                </a:prstClr>
              </a:solidFill>
              <a:latin typeface="+mn-ea"/>
              <a:cs typeface="Nanum Gothic" charset="-127"/>
            </a:endParaRPr>
          </a:p>
        </p:txBody>
      </p:sp>
      <p:pic>
        <p:nvPicPr>
          <p:cNvPr id="121" name="그림 1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248" y="1730303"/>
            <a:ext cx="92524" cy="92524"/>
          </a:xfrm>
          <a:prstGeom prst="rect">
            <a:avLst/>
          </a:prstGeom>
        </p:spPr>
      </p:pic>
      <p:grpSp>
        <p:nvGrpSpPr>
          <p:cNvPr id="122" name="그룹 121"/>
          <p:cNvGrpSpPr/>
          <p:nvPr/>
        </p:nvGrpSpPr>
        <p:grpSpPr>
          <a:xfrm>
            <a:off x="2945556" y="1629324"/>
            <a:ext cx="3594520" cy="194334"/>
            <a:chOff x="5592737" y="1667958"/>
            <a:chExt cx="3594520" cy="194334"/>
          </a:xfrm>
        </p:grpSpPr>
        <p:sp>
          <p:nvSpPr>
            <p:cNvPr id="124" name="모서리가 둥근 직사각형 123"/>
            <p:cNvSpPr/>
            <p:nvPr/>
          </p:nvSpPr>
          <p:spPr>
            <a:xfrm>
              <a:off x="5592737" y="1674103"/>
              <a:ext cx="749842" cy="172766"/>
            </a:xfrm>
            <a:prstGeom prst="roundRect">
              <a:avLst>
                <a:gd name="adj" fmla="val 2750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ctr" anchorCtr="0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 dirty="0">
                  <a:solidFill>
                    <a:prstClr val="white">
                      <a:lumMod val="50000"/>
                    </a:prstClr>
                  </a:solidFill>
                  <a:latin typeface="+mn-ea"/>
                  <a:cs typeface="Malgun Gothic" charset="-127"/>
                </a:rPr>
                <a:t>Join date</a:t>
              </a:r>
              <a:endPara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Malgun Gothic" charset="-127"/>
              </a:endParaRPr>
            </a:p>
          </p:txBody>
        </p:sp>
        <p:grpSp>
          <p:nvGrpSpPr>
            <p:cNvPr id="125" name="그룹 124"/>
            <p:cNvGrpSpPr/>
            <p:nvPr/>
          </p:nvGrpSpPr>
          <p:grpSpPr>
            <a:xfrm>
              <a:off x="7443008" y="1669758"/>
              <a:ext cx="1417628" cy="192534"/>
              <a:chOff x="4508230" y="1884457"/>
              <a:chExt cx="2465739" cy="192534"/>
            </a:xfrm>
          </p:grpSpPr>
          <p:sp>
            <p:nvSpPr>
              <p:cNvPr id="131" name="모서리가 둥근 직사각형 58"/>
              <p:cNvSpPr/>
              <p:nvPr/>
            </p:nvSpPr>
            <p:spPr>
              <a:xfrm>
                <a:off x="4508230" y="1884457"/>
                <a:ext cx="1182724" cy="192534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72000" bIns="0" rtlCol="0" anchor="ctr"/>
              <a:lstStyle/>
              <a:p>
                <a:endParaRPr lang="cs-CZ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Malgun Gothic" charset="-127"/>
                </a:endParaRPr>
              </a:p>
            </p:txBody>
          </p:sp>
          <p:sp>
            <p:nvSpPr>
              <p:cNvPr id="132" name="모서리가 둥근 직사각형 58"/>
              <p:cNvSpPr/>
              <p:nvPr/>
            </p:nvSpPr>
            <p:spPr>
              <a:xfrm>
                <a:off x="5791245" y="1884457"/>
                <a:ext cx="1182724" cy="192534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72000" bIns="0" rtlCol="0" anchor="ctr"/>
              <a:lstStyle/>
              <a:p>
                <a:endParaRPr lang="is-I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Malgun Gothic" charset="-127"/>
                </a:endParaRPr>
              </a:p>
            </p:txBody>
          </p:sp>
          <p:sp>
            <p:nvSpPr>
              <p:cNvPr id="133" name="제목 2"/>
              <p:cNvSpPr txBox="1">
                <a:spLocks/>
              </p:cNvSpPr>
              <p:nvPr/>
            </p:nvSpPr>
            <p:spPr bwMode="auto">
              <a:xfrm>
                <a:off x="5730707" y="1921270"/>
                <a:ext cx="86276" cy="139989"/>
              </a:xfrm>
              <a:prstGeom prst="rect">
                <a:avLst/>
              </a:prstGeom>
              <a:noFill/>
              <a:ln w="3175">
                <a:noFill/>
              </a:ln>
              <a:extLst/>
            </p:spPr>
            <p:txBody>
              <a:bodyPr wrap="none" lIns="0" tIns="0" rIns="0" bIns="0" anchor="ctr" anchorCtr="0">
                <a:no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latinLnBrk="1">
                  <a:lnSpc>
                    <a:spcPct val="200000"/>
                  </a:lnSpc>
                  <a:buClr>
                    <a:srgbClr val="336699"/>
                  </a:buClr>
                </a:pPr>
                <a:r>
                  <a:rPr lang="en-US" altLang="ko-KR" sz="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  <a:cs typeface="Malgun Gothic" charset="-127"/>
                  </a:rPr>
                  <a:t>-</a:t>
                </a:r>
                <a:endPara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Malgun Gothic" charset="-127"/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>
              <a:off x="6304988" y="1697267"/>
              <a:ext cx="1089883" cy="144000"/>
              <a:chOff x="2958582" y="1911966"/>
              <a:chExt cx="1089883" cy="144000"/>
            </a:xfrm>
          </p:grpSpPr>
          <p:sp>
            <p:nvSpPr>
              <p:cNvPr id="128" name="모서리가 둥근 직사각형 127"/>
              <p:cNvSpPr/>
              <p:nvPr/>
            </p:nvSpPr>
            <p:spPr>
              <a:xfrm>
                <a:off x="3688465" y="1911966"/>
                <a:ext cx="360000" cy="144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schemeClr val="bg1"/>
                    </a:solidFill>
                    <a:latin typeface="+mn-ea"/>
                    <a:cs typeface="Malgun Gothic" charset="-127"/>
                  </a:rPr>
                  <a:t>Last 7days</a:t>
                </a:r>
                <a:endParaRPr lang="ko-KR" altLang="en-US" sz="500" dirty="0">
                  <a:solidFill>
                    <a:schemeClr val="bg1"/>
                  </a:solidFill>
                  <a:latin typeface="+mn-ea"/>
                  <a:cs typeface="Malgun Gothic" charset="-127"/>
                </a:endParaRPr>
              </a:p>
            </p:txBody>
          </p:sp>
          <p:sp>
            <p:nvSpPr>
              <p:cNvPr id="129" name="모서리가 둥근 직사각형 128"/>
              <p:cNvSpPr/>
              <p:nvPr/>
            </p:nvSpPr>
            <p:spPr>
              <a:xfrm>
                <a:off x="2958582" y="1911966"/>
                <a:ext cx="360000" cy="144000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schemeClr val="bg1"/>
                    </a:solidFill>
                    <a:latin typeface="+mn-ea"/>
                    <a:cs typeface="Malgun Gothic" charset="-127"/>
                  </a:rPr>
                  <a:t>All</a:t>
                </a:r>
                <a:endParaRPr lang="ko-KR" altLang="en-US" sz="500" dirty="0">
                  <a:solidFill>
                    <a:schemeClr val="bg1"/>
                  </a:solidFill>
                  <a:latin typeface="+mn-ea"/>
                  <a:cs typeface="Malgun Gothic" charset="-127"/>
                </a:endParaRPr>
              </a:p>
            </p:txBody>
          </p:sp>
          <p:sp>
            <p:nvSpPr>
              <p:cNvPr id="130" name="모서리가 둥근 직사각형 129"/>
              <p:cNvSpPr/>
              <p:nvPr/>
            </p:nvSpPr>
            <p:spPr>
              <a:xfrm>
                <a:off x="3323144" y="1911966"/>
                <a:ext cx="360000" cy="144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schemeClr val="bg1"/>
                    </a:solidFill>
                    <a:latin typeface="+mn-ea"/>
                    <a:cs typeface="Malgun Gothic" charset="-127"/>
                  </a:rPr>
                  <a:t>Today</a:t>
                </a:r>
                <a:endParaRPr lang="ko-KR" altLang="en-US" sz="500" dirty="0">
                  <a:solidFill>
                    <a:schemeClr val="bg1"/>
                  </a:solidFill>
                  <a:latin typeface="+mn-ea"/>
                  <a:cs typeface="Malgun Gothic" charset="-127"/>
                </a:endParaRPr>
              </a:p>
            </p:txBody>
          </p:sp>
        </p:grpSp>
        <p:sp>
          <p:nvSpPr>
            <p:cNvPr id="127" name="모서리가 둥근 직사각형 126"/>
            <p:cNvSpPr/>
            <p:nvPr/>
          </p:nvSpPr>
          <p:spPr>
            <a:xfrm>
              <a:off x="8925944" y="1667958"/>
              <a:ext cx="261313" cy="194334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Malgun Gothic" charset="-127"/>
                </a:rPr>
                <a:t>Apply</a:t>
              </a:r>
              <a:endParaRPr lang="ko-KR" altLang="en-US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endParaRPr>
            </a:p>
          </p:txBody>
        </p:sp>
      </p:grpSp>
      <p:sp>
        <p:nvSpPr>
          <p:cNvPr id="139" name="직사각형 138"/>
          <p:cNvSpPr/>
          <p:nvPr/>
        </p:nvSpPr>
        <p:spPr>
          <a:xfrm>
            <a:off x="11350406" y="98940"/>
            <a:ext cx="480818" cy="161707"/>
          </a:xfrm>
          <a:prstGeom prst="rect">
            <a:avLst/>
          </a:prstGeom>
          <a:solidFill>
            <a:srgbClr val="FF93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1.0</a:t>
            </a:r>
            <a:r>
              <a:rPr kumimoji="1" lang="ko-KR" altLang="en-US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 수정</a:t>
            </a:r>
          </a:p>
        </p:txBody>
      </p:sp>
    </p:spTree>
    <p:extLst>
      <p:ext uri="{BB962C8B-B14F-4D97-AF65-F5344CB8AC3E}">
        <p14:creationId xmlns:p14="http://schemas.microsoft.com/office/powerpoint/2010/main" val="9681227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heme/theme1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6350"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algn="ctr">
          <a:defRPr kumimoji="1" sz="600">
            <a:solidFill>
              <a:schemeClr val="tx1"/>
            </a:solidFill>
            <a:latin typeface="Nanum Gothic" charset="-127"/>
            <a:ea typeface="Nanum Gothic" charset="-127"/>
            <a:cs typeface="Nanum Gothic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BCB11E5030C924CAE494C28C4C7CE2A" ma:contentTypeVersion="4" ma:contentTypeDescription="새 문서를 만듭니다." ma:contentTypeScope="" ma:versionID="b8f2eef4ec5f33a5ba9252bbf9c5bb2a">
  <xsd:schema xmlns:xsd="http://www.w3.org/2001/XMLSchema" xmlns:xs="http://www.w3.org/2001/XMLSchema" xmlns:p="http://schemas.microsoft.com/office/2006/metadata/properties" xmlns:ns2="dce9f6cd-8cad-481c-ada1-382b0f2c0ac3" targetNamespace="http://schemas.microsoft.com/office/2006/metadata/properties" ma:root="true" ma:fieldsID="292c69f13d847fbba752980f0b55ad55" ns2:_="">
    <xsd:import namespace="dce9f6cd-8cad-481c-ada1-382b0f2c0ac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e9f6cd-8cad-481c-ada1-382b0f2c0a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35CB2A9-3202-4628-ADF1-FA3A6B6002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e9f6cd-8cad-481c-ada1-382b0f2c0ac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D464B6F-B470-4747-B05A-270764FF1FB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C2B4C29-4C93-413C-B98D-A4435223D7E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38685</TotalTime>
  <Words>5919</Words>
  <Application>Microsoft Macintosh PowerPoint</Application>
  <PresentationFormat>와이드스크린</PresentationFormat>
  <Paragraphs>1402</Paragraphs>
  <Slides>26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8" baseType="lpstr">
      <vt:lpstr>굴림</vt:lpstr>
      <vt:lpstr>나눔고딕</vt:lpstr>
      <vt:lpstr>나눔고딕OTF</vt:lpstr>
      <vt:lpstr>맑은 고딕</vt:lpstr>
      <vt:lpstr>맑은 고딕</vt:lpstr>
      <vt:lpstr>Malgun Gothic Regular</vt:lpstr>
      <vt:lpstr>Moebius Korea</vt:lpstr>
      <vt:lpstr>Nanum Gothic</vt:lpstr>
      <vt:lpstr>Nanum Gothic Regular</vt:lpstr>
      <vt:lpstr>Arial</vt:lpstr>
      <vt:lpstr>Wingdings</vt:lpstr>
      <vt:lpstr>3_Office 테마</vt:lpstr>
      <vt:lpstr>X-1 Users</vt:lpstr>
      <vt:lpstr>Document history</vt:lpstr>
      <vt:lpstr>Structure chart</vt:lpstr>
      <vt:lpstr>Policy : Users</vt:lpstr>
      <vt:lpstr>1 Membership approval</vt:lpstr>
      <vt:lpstr>1.1 ADMINISTRATION &gt; Users &gt; Membership approval &gt; Membership application lists (1)</vt:lpstr>
      <vt:lpstr>1.1 ADMINISTRATION &gt; Users &gt; Membership approval &gt; Membership application lists (2)</vt:lpstr>
      <vt:lpstr>2 Members</vt:lpstr>
      <vt:lpstr>2.1 ADMINISTRATION &gt; Users &gt; Members &gt; Member lists (1)</vt:lpstr>
      <vt:lpstr>2.1 ADMINISTRATION &gt; Users &gt; Members &gt; Member lists (2)</vt:lpstr>
      <vt:lpstr>2.1 ADMINISTRATION &gt; Users &gt; Members &gt; Member lists (3)</vt:lpstr>
      <vt:lpstr>2.2 ADMINISTRATION &gt; Users &gt; Members &gt; Member details(1)</vt:lpstr>
      <vt:lpstr>2.2 ADMINISTRATION &gt; Users &gt; Members &gt; Member details(2)</vt:lpstr>
      <vt:lpstr>3 Groups</vt:lpstr>
      <vt:lpstr>3.1 ADMINISTRATION &gt; Users &gt; Members &gt; Group lists (1)</vt:lpstr>
      <vt:lpstr>3.1 ADMINISTRATION &gt; Users &gt; Members &gt; Group lists (2)</vt:lpstr>
      <vt:lpstr>3.2 ADMINISTRATION &gt; Users &gt; Members &gt; Group details (1)</vt:lpstr>
      <vt:lpstr>3.2 ADMINISTRATION &gt; Users &gt; Members &gt; Group details (2)</vt:lpstr>
      <vt:lpstr>4 Discovery permissions</vt:lpstr>
      <vt:lpstr>Structure chart</vt:lpstr>
      <vt:lpstr>4.1 ADMINISTRATION &gt; Users &gt; Discovery permission lists</vt:lpstr>
      <vt:lpstr>4.2 ADMINISTRATION &gt; Users &gt; Discovery permission details(1)</vt:lpstr>
      <vt:lpstr>4.2 ADMINISTRATION &gt; Users &gt; Discovery permission details(2)</vt:lpstr>
      <vt:lpstr>4.2 ADMINISTRATION &gt; Users &gt; Discovery permission details(3)</vt:lpstr>
      <vt:lpstr>9 Basic Confirmation &amp; Alert Popup</vt:lpstr>
      <vt:lpstr>Basic Confirmation &amp; Alert Popup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minjung</dc:creator>
  <cp:lastModifiedBy>MIMI</cp:lastModifiedBy>
  <cp:revision>2385</cp:revision>
  <cp:lastPrinted>2018-03-20T05:43:49Z</cp:lastPrinted>
  <dcterms:created xsi:type="dcterms:W3CDTF">2017-02-17T04:44:42Z</dcterms:created>
  <dcterms:modified xsi:type="dcterms:W3CDTF">2018-10-30T08:25:35Z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0x0101009BCB11E5030C924CAE494C28C4C7CE2A</vt:lpwstr>
  </property>
</Properties>
</file>